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0"/>
  </p:notesMasterIdLst>
  <p:handoutMasterIdLst>
    <p:handoutMasterId r:id="rId171"/>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 id="393" r:id="rId124"/>
    <p:sldId id="394" r:id="rId125"/>
    <p:sldId id="395" r:id="rId126"/>
    <p:sldId id="396" r:id="rId127"/>
    <p:sldId id="397" r:id="rId128"/>
    <p:sldId id="398" r:id="rId129"/>
    <p:sldId id="399" r:id="rId130"/>
    <p:sldId id="400" r:id="rId131"/>
    <p:sldId id="401" r:id="rId132"/>
    <p:sldId id="402" r:id="rId133"/>
    <p:sldId id="403" r:id="rId134"/>
    <p:sldId id="404" r:id="rId135"/>
    <p:sldId id="405" r:id="rId136"/>
    <p:sldId id="406" r:id="rId137"/>
    <p:sldId id="407" r:id="rId138"/>
    <p:sldId id="408" r:id="rId139"/>
    <p:sldId id="409" r:id="rId140"/>
    <p:sldId id="410" r:id="rId141"/>
    <p:sldId id="411" r:id="rId142"/>
    <p:sldId id="412" r:id="rId143"/>
    <p:sldId id="413" r:id="rId144"/>
    <p:sldId id="414" r:id="rId145"/>
    <p:sldId id="416" r:id="rId146"/>
    <p:sldId id="417" r:id="rId147"/>
    <p:sldId id="418" r:id="rId148"/>
    <p:sldId id="420" r:id="rId149"/>
    <p:sldId id="421" r:id="rId150"/>
    <p:sldId id="422" r:id="rId151"/>
    <p:sldId id="424" r:id="rId152"/>
    <p:sldId id="425" r:id="rId153"/>
    <p:sldId id="426" r:id="rId154"/>
    <p:sldId id="428" r:id="rId155"/>
    <p:sldId id="429" r:id="rId156"/>
    <p:sldId id="430" r:id="rId157"/>
    <p:sldId id="432" r:id="rId158"/>
    <p:sldId id="433" r:id="rId159"/>
    <p:sldId id="434" r:id="rId160"/>
    <p:sldId id="436" r:id="rId161"/>
    <p:sldId id="437" r:id="rId162"/>
    <p:sldId id="438" r:id="rId163"/>
    <p:sldId id="440" r:id="rId164"/>
    <p:sldId id="441" r:id="rId165"/>
    <p:sldId id="443" r:id="rId166"/>
    <p:sldId id="444" r:id="rId167"/>
    <p:sldId id="445" r:id="rId168"/>
    <p:sldId id="446" r:id="rId1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2">
          <p15:clr>
            <a:srgbClr val="A4A3A4"/>
          </p15:clr>
        </p15:guide>
        <p15:guide id="2" pos="5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editor" initials="A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3" autoAdjust="0"/>
    <p:restoredTop sz="72372" autoAdjust="0"/>
  </p:normalViewPr>
  <p:slideViewPr>
    <p:cSldViewPr snapToGrid="0">
      <p:cViewPr varScale="1">
        <p:scale>
          <a:sx n="102" d="100"/>
          <a:sy n="102" d="100"/>
        </p:scale>
        <p:origin x="392" y="176"/>
      </p:cViewPr>
      <p:guideLst>
        <p:guide orient="horz" pos="932"/>
        <p:guide pos="569"/>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microsoft.com/office/2016/11/relationships/changesInfo" Target="changesInfos/changesInfo1.xml"/><Relationship Id="rId172"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6FC2D141-B1EF-9146-88D7-2F6011BD12D0}"/>
    <pc:docChg chg="modSld">
      <pc:chgData name="Kathryn Leeber" userId="15028f3c-0a13-4345-9369-dac953ae4f16" providerId="ADAL" clId="{6FC2D141-B1EF-9146-88D7-2F6011BD12D0}" dt="2021-01-04T18:31:32.397" v="3" actId="255"/>
      <pc:docMkLst>
        <pc:docMk/>
      </pc:docMkLst>
      <pc:sldChg chg="modSp mod">
        <pc:chgData name="Kathryn Leeber" userId="15028f3c-0a13-4345-9369-dac953ae4f16" providerId="ADAL" clId="{6FC2D141-B1EF-9146-88D7-2F6011BD12D0}" dt="2021-01-04T18:31:32.397" v="3" actId="255"/>
        <pc:sldMkLst>
          <pc:docMk/>
          <pc:sldMk cId="0" sldId="312"/>
        </pc:sldMkLst>
        <pc:spChg chg="mod">
          <ac:chgData name="Kathryn Leeber" userId="15028f3c-0a13-4345-9369-dac953ae4f16" providerId="ADAL" clId="{6FC2D141-B1EF-9146-88D7-2F6011BD12D0}" dt="2021-01-04T18:31:32.397" v="3" actId="255"/>
          <ac:spMkLst>
            <pc:docMk/>
            <pc:sldMk cId="0" sldId="312"/>
            <ac:spMk id="45059" creationId="{00000000-0000-0000-0000-000000000000}"/>
          </ac:spMkLst>
        </pc:spChg>
      </pc:sldChg>
      <pc:sldChg chg="modSp mod">
        <pc:chgData name="Kathryn Leeber" userId="15028f3c-0a13-4345-9369-dac953ae4f16" providerId="ADAL" clId="{6FC2D141-B1EF-9146-88D7-2F6011BD12D0}" dt="2020-12-21T14:31:02.427" v="0" actId="20577"/>
        <pc:sldMkLst>
          <pc:docMk/>
          <pc:sldMk cId="0" sldId="376"/>
        </pc:sldMkLst>
        <pc:spChg chg="mod">
          <ac:chgData name="Kathryn Leeber" userId="15028f3c-0a13-4345-9369-dac953ae4f16" providerId="ADAL" clId="{6FC2D141-B1EF-9146-88D7-2F6011BD12D0}" dt="2020-12-21T14:31:02.427" v="0" actId="20577"/>
          <ac:spMkLst>
            <pc:docMk/>
            <pc:sldMk cId="0" sldId="376"/>
            <ac:spMk id="3" creationId="{00000000-0000-0000-0000-000000000000}"/>
          </ac:spMkLst>
        </pc:spChg>
      </pc:sldChg>
      <pc:sldChg chg="modSp mod">
        <pc:chgData name="Kathryn Leeber" userId="15028f3c-0a13-4345-9369-dac953ae4f16" providerId="ADAL" clId="{6FC2D141-B1EF-9146-88D7-2F6011BD12D0}" dt="2020-12-21T14:31:24.318" v="2" actId="20577"/>
        <pc:sldMkLst>
          <pc:docMk/>
          <pc:sldMk cId="0" sldId="404"/>
        </pc:sldMkLst>
        <pc:spChg chg="mod">
          <ac:chgData name="Kathryn Leeber" userId="15028f3c-0a13-4345-9369-dac953ae4f16" providerId="ADAL" clId="{6FC2D141-B1EF-9146-88D7-2F6011BD12D0}" dt="2020-12-21T14:31:24.318" v="2" actId="20577"/>
          <ac:spMkLst>
            <pc:docMk/>
            <pc:sldMk cId="0" sldId="404"/>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392225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Monitoring Devices</a:t>
            </a:r>
          </a:p>
          <a:p>
            <a:r>
              <a:rPr lang="en-US" altLang="en-US" dirty="0">
                <a:latin typeface="Times New Roman" charset="0"/>
                <a:ea typeface="MS PGothic" charset="-128"/>
              </a:rPr>
              <a:t>• Obtaining and using information from patient monitoring devices including (but not limited to)</a:t>
            </a:r>
          </a:p>
          <a:p>
            <a:pPr lvl="1">
              <a:buFont typeface="Courier New" charset="0"/>
              <a:buChar char="o"/>
            </a:pPr>
            <a:r>
              <a:rPr lang="en-US" altLang="en-US" dirty="0">
                <a:latin typeface="Times New Roman" charset="0"/>
                <a:ea typeface="MS PGothic" charset="-128"/>
              </a:rPr>
              <a:t> Pulse oximetry </a:t>
            </a:r>
          </a:p>
          <a:p>
            <a:pPr lvl="1">
              <a:buFont typeface="Courier New" charset="0"/>
              <a:buChar char="o"/>
            </a:pPr>
            <a:r>
              <a:rPr lang="en-US" altLang="en-US" dirty="0">
                <a:latin typeface="Times New Roman" charset="0"/>
                <a:ea typeface="MS PGothic" charset="-128"/>
              </a:rPr>
              <a:t> Noninvasive blood pressure </a:t>
            </a:r>
          </a:p>
          <a:p>
            <a:endParaRPr lang="en-US" altLang="en-US" dirty="0">
              <a:latin typeface="Times New Roman" charset="0"/>
              <a:ea typeface="MS PGothic" charset="-128"/>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831BFC-7DD0-5A4B-80B5-31318A18F003}"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05903628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Systematically assess the patient—focused assessment.</a:t>
            </a:r>
            <a:endParaRPr lang="en-IN" altLang="en-US" dirty="0">
              <a:latin typeface="Times New Roman" charset="0"/>
              <a:ea typeface="MS PGothic" charset="-128"/>
            </a:endParaRPr>
          </a:p>
          <a:p>
            <a:r>
              <a:rPr lang="en-US" altLang="en-US" dirty="0">
                <a:latin typeface="Times New Roman" charset="0"/>
                <a:ea typeface="MS PGothic" charset="-128"/>
              </a:rPr>
              <a:t>       1.    Performed on patients who have sustained nonsignificant MOIs or on responsive medical patients</a:t>
            </a:r>
            <a:endParaRPr lang="en-IN" altLang="en-US" dirty="0">
              <a:latin typeface="Times New Roman" charset="0"/>
              <a:ea typeface="MS PGothic" charset="-128"/>
            </a:endParaRPr>
          </a:p>
          <a:p>
            <a:r>
              <a:rPr lang="en-US" altLang="en-US" dirty="0">
                <a:latin typeface="Times New Roman" charset="0"/>
                <a:ea typeface="MS PGothic" charset="-128"/>
              </a:rPr>
              <a:t>       2.   Typically based on the chief complaint.</a:t>
            </a:r>
            <a:endParaRPr lang="en-IN" altLang="en-US" dirty="0">
              <a:latin typeface="Times New Roman" charset="0"/>
              <a:ea typeface="MS PGothic" charset="-128"/>
            </a:endParaRPr>
          </a:p>
          <a:p>
            <a:r>
              <a:rPr lang="en-US" altLang="en-US" dirty="0">
                <a:latin typeface="Times New Roman" charset="0"/>
                <a:ea typeface="MS PGothic" charset="-128"/>
              </a:rPr>
              <a:t>       3.   The goal of a focused assessment is to focus your attention on the body part or systems affected by the priority problems. </a:t>
            </a:r>
            <a:endParaRPr lang="en-IN" altLang="en-US" dirty="0">
              <a:latin typeface="Times New Roman" charset="0"/>
              <a:ea typeface="MS PGothic" charset="-128"/>
            </a:endParaRPr>
          </a:p>
        </p:txBody>
      </p:sp>
      <p:sp>
        <p:nvSpPr>
          <p:cNvPr id="286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2E9E77-E986-0943-81FE-DB35D36989E9}" type="slidenum">
              <a:rPr lang="en-US" altLang="en-US" sz="1200"/>
              <a:pPr eaLnBrk="1" hangingPunct="1"/>
              <a:t>100</a:t>
            </a:fld>
            <a:endParaRPr lang="en-US" altLang="en-US" sz="1200" dirty="0"/>
          </a:p>
        </p:txBody>
      </p:sp>
    </p:spTree>
    <p:extLst>
      <p:ext uri="{BB962C8B-B14F-4D97-AF65-F5344CB8AC3E}">
        <p14:creationId xmlns:p14="http://schemas.microsoft.com/office/powerpoint/2010/main" val="21274194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Respiratory system</a:t>
            </a:r>
            <a:endParaRPr lang="en-IN" altLang="en-US" dirty="0">
              <a:latin typeface="Times New Roman" charset="0"/>
              <a:ea typeface="MS PGothic" charset="-128"/>
            </a:endParaRPr>
          </a:p>
          <a:p>
            <a:r>
              <a:rPr lang="en-US" altLang="en-US" dirty="0">
                <a:latin typeface="Times New Roman" charset="0"/>
                <a:ea typeface="MS PGothic" charset="-128"/>
              </a:rPr>
              <a:t>       a.    Expose the patient’s chest.</a:t>
            </a:r>
            <a:endParaRPr lang="en-IN" altLang="en-US" dirty="0">
              <a:latin typeface="Times New Roman" charset="0"/>
              <a:ea typeface="MS PGothic" charset="-128"/>
            </a:endParaRPr>
          </a:p>
          <a:p>
            <a:r>
              <a:rPr lang="en-US" altLang="en-US" dirty="0">
                <a:latin typeface="Times New Roman" charset="0"/>
                <a:ea typeface="MS PGothic" charset="-128"/>
              </a:rPr>
              <a:t>       b.    Look again for signs of airway obstruction, as well as trauma to the neck and/or chest.</a:t>
            </a:r>
            <a:endParaRPr lang="en-IN" altLang="en-US" dirty="0">
              <a:latin typeface="Times New Roman" charset="0"/>
              <a:ea typeface="MS PGothic" charset="-128"/>
            </a:endParaRPr>
          </a:p>
          <a:p>
            <a:r>
              <a:rPr lang="en-US" altLang="en-US" dirty="0">
                <a:latin typeface="Times New Roman" charset="0"/>
                <a:ea typeface="MS PGothic" charset="-128"/>
              </a:rPr>
              <a:t>       c.    Inspect the chest for overall symmetry.</a:t>
            </a:r>
            <a:endParaRPr lang="en-IN" altLang="en-US" dirty="0">
              <a:latin typeface="Times New Roman" charset="0"/>
              <a:ea typeface="MS PGothic" charset="-128"/>
            </a:endParaRPr>
          </a:p>
          <a:p>
            <a:r>
              <a:rPr lang="en-US" altLang="en-US" dirty="0">
                <a:latin typeface="Times New Roman" charset="0"/>
                <a:ea typeface="MS PGothic" charset="-128"/>
              </a:rPr>
              <a:t>       d.    Listen carefully to breath sounds, noting abnormalities.</a:t>
            </a:r>
            <a:endParaRPr lang="en-IN" altLang="en-US" dirty="0">
              <a:latin typeface="Times New Roman" charset="0"/>
              <a:ea typeface="MS PGothic" charset="-128"/>
            </a:endParaRPr>
          </a:p>
          <a:p>
            <a:r>
              <a:rPr lang="en-US" altLang="en-US" dirty="0">
                <a:latin typeface="Times New Roman" charset="0"/>
                <a:ea typeface="MS PGothic" charset="-128"/>
              </a:rPr>
              <a:t>       e.    Measure the respiratory rate, chest rise and fall (for tidal volume), and effort.</a:t>
            </a:r>
            <a:endParaRPr lang="en-IN" altLang="en-US" dirty="0">
              <a:latin typeface="Times New Roman" charset="0"/>
              <a:ea typeface="MS PGothic" charset="-128"/>
            </a:endParaRPr>
          </a:p>
          <a:p>
            <a:r>
              <a:rPr lang="en-US" altLang="en-US" dirty="0">
                <a:latin typeface="Times New Roman" charset="0"/>
                <a:ea typeface="MS PGothic" charset="-128"/>
              </a:rPr>
              <a:t>       f.     Look for retractions.</a:t>
            </a:r>
            <a:endParaRPr lang="en-IN" altLang="en-US" dirty="0">
              <a:latin typeface="Times New Roman" charset="0"/>
              <a:ea typeface="MS PGothic" charset="-128"/>
            </a:endParaRPr>
          </a:p>
          <a:p>
            <a:r>
              <a:rPr lang="en-US" altLang="en-US" dirty="0">
                <a:latin typeface="Times New Roman" charset="0"/>
                <a:ea typeface="MS PGothic" charset="-128"/>
              </a:rPr>
              <a:t>       g.    Look for increased work of breathing. </a:t>
            </a:r>
            <a:endParaRPr lang="en-IN" altLang="en-US" dirty="0">
              <a:latin typeface="Times New Roman" charset="0"/>
              <a:ea typeface="MS PGothic" charset="-128"/>
            </a:endParaRPr>
          </a:p>
          <a:p>
            <a:r>
              <a:rPr lang="en-US" altLang="en-US" dirty="0">
                <a:latin typeface="Times New Roman" charset="0"/>
                <a:ea typeface="MS PGothic" charset="-128"/>
              </a:rPr>
              <a:t>       h.    </a:t>
            </a:r>
            <a:r>
              <a:rPr lang="en-US" sz="1200" kern="1200" dirty="0">
                <a:solidFill>
                  <a:schemeClr val="tx1"/>
                </a:solidFill>
                <a:effectLst/>
                <a:latin typeface="Times New Roman" pitchFamily="18" charset="0"/>
                <a:ea typeface="MS PGothic" pitchFamily="34" charset="-128"/>
                <a:cs typeface="+mn-cs"/>
              </a:rPr>
              <a:t>When assessing breathing obtain the following information:</a:t>
            </a:r>
          </a:p>
          <a:p>
            <a:r>
              <a:rPr lang="en-US" sz="1200" kern="1200" dirty="0">
                <a:solidFill>
                  <a:schemeClr val="tx1"/>
                </a:solidFill>
                <a:effectLst/>
                <a:latin typeface="Times New Roman" pitchFamily="18" charset="0"/>
                <a:ea typeface="MS PGothic" pitchFamily="34" charset="-128"/>
                <a:cs typeface="+mn-cs"/>
              </a:rPr>
              <a:t>              i.   Respiratory rate</a:t>
            </a:r>
          </a:p>
          <a:p>
            <a:r>
              <a:rPr lang="en-US" sz="1200" kern="1200" dirty="0">
                <a:solidFill>
                  <a:schemeClr val="tx1"/>
                </a:solidFill>
                <a:effectLst/>
                <a:latin typeface="Times New Roman" pitchFamily="18" charset="0"/>
                <a:ea typeface="MS PGothic" pitchFamily="34" charset="-128"/>
                <a:cs typeface="+mn-cs"/>
              </a:rPr>
              <a:t>              ii.  Rhythm</a:t>
            </a:r>
          </a:p>
          <a:p>
            <a:r>
              <a:rPr lang="en-US" sz="1200" kern="1200" dirty="0">
                <a:solidFill>
                  <a:schemeClr val="tx1"/>
                </a:solidFill>
                <a:effectLst/>
                <a:latin typeface="Times New Roman" pitchFamily="18" charset="0"/>
                <a:ea typeface="MS PGothic" pitchFamily="34" charset="-128"/>
                <a:cs typeface="+mn-cs"/>
              </a:rPr>
              <a:t>              iii. Quality of breathing</a:t>
            </a:r>
          </a:p>
          <a:p>
            <a:r>
              <a:rPr lang="en-US" sz="1200" kern="1200" dirty="0">
                <a:solidFill>
                  <a:schemeClr val="tx1"/>
                </a:solidFill>
                <a:effectLst/>
                <a:latin typeface="Times New Roman" pitchFamily="18" charset="0"/>
                <a:ea typeface="MS PGothic" pitchFamily="34" charset="-128"/>
                <a:cs typeface="+mn-cs"/>
              </a:rPr>
              <a:t>              iv.  Depth of breathing </a:t>
            </a:r>
          </a:p>
          <a:p>
            <a:endParaRPr lang="en-IN" altLang="en-US" dirty="0">
              <a:latin typeface="Times New Roman" charset="0"/>
              <a:ea typeface="MS PGothic" charset="-128"/>
            </a:endParaRPr>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7058706-50F2-DF43-9393-77CD1925AE15}" type="slidenum">
              <a:rPr lang="en-US" altLang="en-US" sz="1200"/>
              <a:pPr eaLnBrk="1" hangingPunct="1"/>
              <a:t>101</a:t>
            </a:fld>
            <a:endParaRPr lang="en-US" altLang="en-US" sz="1200" dirty="0"/>
          </a:p>
        </p:txBody>
      </p:sp>
    </p:spTree>
    <p:extLst>
      <p:ext uri="{BB962C8B-B14F-4D97-AF65-F5344CB8AC3E}">
        <p14:creationId xmlns:p14="http://schemas.microsoft.com/office/powerpoint/2010/main" val="20838942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h.   When assessing breathing obtain the following information:</a:t>
            </a:r>
          </a:p>
          <a:p>
            <a:r>
              <a:rPr lang="en-US" sz="1200" kern="1200" dirty="0">
                <a:solidFill>
                  <a:schemeClr val="tx1"/>
                </a:solidFill>
                <a:effectLst/>
                <a:latin typeface="Times New Roman" pitchFamily="18" charset="0"/>
                <a:ea typeface="MS PGothic" pitchFamily="34" charset="-128"/>
                <a:cs typeface="+mn-cs"/>
              </a:rPr>
              <a:t>       i.   Respiratory rate</a:t>
            </a:r>
          </a:p>
          <a:p>
            <a:r>
              <a:rPr lang="en-US" sz="1200" kern="1200" dirty="0">
                <a:solidFill>
                  <a:schemeClr val="tx1"/>
                </a:solidFill>
                <a:effectLst/>
                <a:latin typeface="Times New Roman" pitchFamily="18" charset="0"/>
                <a:ea typeface="MS PGothic" pitchFamily="34" charset="-128"/>
                <a:cs typeface="+mn-cs"/>
              </a:rPr>
              <a:t>       ii.  Rhythm</a:t>
            </a:r>
          </a:p>
          <a:p>
            <a:r>
              <a:rPr lang="en-US" sz="1200" kern="1200" dirty="0">
                <a:solidFill>
                  <a:schemeClr val="tx1"/>
                </a:solidFill>
                <a:effectLst/>
                <a:latin typeface="Times New Roman" pitchFamily="18" charset="0"/>
                <a:ea typeface="MS PGothic" pitchFamily="34" charset="-128"/>
                <a:cs typeface="+mn-cs"/>
              </a:rPr>
              <a:t>       iii. Quality of breathing</a:t>
            </a:r>
          </a:p>
          <a:p>
            <a:r>
              <a:rPr lang="en-US" sz="1200" kern="1200" dirty="0">
                <a:solidFill>
                  <a:schemeClr val="tx1"/>
                </a:solidFill>
                <a:effectLst/>
                <a:latin typeface="Times New Roman" pitchFamily="18" charset="0"/>
                <a:ea typeface="MS PGothic" pitchFamily="34" charset="-128"/>
                <a:cs typeface="+mn-cs"/>
              </a:rPr>
              <a:t>       iv.  Depth of breathing </a:t>
            </a:r>
          </a:p>
          <a:p>
            <a:endParaRPr lang="en-US" altLang="en-US" dirty="0">
              <a:latin typeface="Times New Roman" charset="0"/>
              <a:ea typeface="MS PGothic" charset="-128"/>
            </a:endParaRPr>
          </a:p>
        </p:txBody>
      </p:sp>
      <p:sp>
        <p:nvSpPr>
          <p:cNvPr id="288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0D3E1A1-6868-C845-A68B-DFA4CA895BC4}" type="slidenum">
              <a:rPr lang="en-US" altLang="en-US" sz="1200"/>
              <a:pPr eaLnBrk="1" hangingPunct="1"/>
              <a:t>102</a:t>
            </a:fld>
            <a:endParaRPr lang="en-US" altLang="en-US" sz="1200" dirty="0"/>
          </a:p>
        </p:txBody>
      </p:sp>
    </p:spTree>
    <p:extLst>
      <p:ext uri="{BB962C8B-B14F-4D97-AF65-F5344CB8AC3E}">
        <p14:creationId xmlns:p14="http://schemas.microsoft.com/office/powerpoint/2010/main" val="6995078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h.   When assessing breathing obtain the following information:</a:t>
            </a:r>
          </a:p>
          <a:p>
            <a:r>
              <a:rPr lang="en-US" sz="1200" kern="1200" dirty="0">
                <a:solidFill>
                  <a:schemeClr val="tx1"/>
                </a:solidFill>
                <a:effectLst/>
                <a:latin typeface="Times New Roman" pitchFamily="18" charset="0"/>
                <a:ea typeface="MS PGothic" pitchFamily="34" charset="-128"/>
                <a:cs typeface="+mn-cs"/>
              </a:rPr>
              <a:t>       i.   Respiratory rate</a:t>
            </a:r>
          </a:p>
          <a:p>
            <a:r>
              <a:rPr lang="en-US" sz="1200" kern="1200" dirty="0">
                <a:solidFill>
                  <a:schemeClr val="tx1"/>
                </a:solidFill>
                <a:effectLst/>
                <a:latin typeface="Times New Roman" pitchFamily="18" charset="0"/>
                <a:ea typeface="MS PGothic" pitchFamily="34" charset="-128"/>
                <a:cs typeface="+mn-cs"/>
              </a:rPr>
              <a:t>       ii.  Rhythm</a:t>
            </a:r>
          </a:p>
          <a:p>
            <a:r>
              <a:rPr lang="en-US" sz="1200" kern="1200" dirty="0">
                <a:solidFill>
                  <a:schemeClr val="tx1"/>
                </a:solidFill>
                <a:effectLst/>
                <a:latin typeface="Times New Roman" pitchFamily="18" charset="0"/>
                <a:ea typeface="MS PGothic" pitchFamily="34" charset="-128"/>
                <a:cs typeface="+mn-cs"/>
              </a:rPr>
              <a:t>       iii. Quality of breathing</a:t>
            </a:r>
          </a:p>
          <a:p>
            <a:r>
              <a:rPr lang="en-US" sz="1200" kern="1200" dirty="0">
                <a:solidFill>
                  <a:schemeClr val="tx1"/>
                </a:solidFill>
                <a:effectLst/>
                <a:latin typeface="Times New Roman" pitchFamily="18" charset="0"/>
                <a:ea typeface="MS PGothic" pitchFamily="34" charset="-128"/>
                <a:cs typeface="+mn-cs"/>
              </a:rPr>
              <a:t>       iv. Depth of breathing </a:t>
            </a:r>
          </a:p>
        </p:txBody>
      </p:sp>
      <p:sp>
        <p:nvSpPr>
          <p:cNvPr id="289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EF2ADE-24AA-A34D-8C63-BBE74D3E8622}" type="slidenum">
              <a:rPr lang="en-US" altLang="en-US" sz="1200"/>
              <a:pPr eaLnBrk="1" hangingPunct="1"/>
              <a:t>103</a:t>
            </a:fld>
            <a:endParaRPr lang="en-US" altLang="en-US" sz="1200" dirty="0"/>
          </a:p>
        </p:txBody>
      </p:sp>
    </p:spTree>
    <p:extLst>
      <p:ext uri="{BB962C8B-B14F-4D97-AF65-F5344CB8AC3E}">
        <p14:creationId xmlns:p14="http://schemas.microsoft.com/office/powerpoint/2010/main" val="130345548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h.   When assessing breathing obtain the following information:</a:t>
            </a:r>
          </a:p>
          <a:p>
            <a:r>
              <a:rPr lang="en-US" sz="1200" kern="1200" dirty="0">
                <a:solidFill>
                  <a:schemeClr val="tx1"/>
                </a:solidFill>
                <a:effectLst/>
                <a:latin typeface="Times New Roman" pitchFamily="18" charset="0"/>
                <a:ea typeface="MS PGothic" pitchFamily="34" charset="-128"/>
                <a:cs typeface="+mn-cs"/>
              </a:rPr>
              <a:t>       i.   Respiratory rate</a:t>
            </a:r>
          </a:p>
          <a:p>
            <a:r>
              <a:rPr lang="en-US" sz="1200" kern="1200" dirty="0">
                <a:solidFill>
                  <a:schemeClr val="tx1"/>
                </a:solidFill>
                <a:effectLst/>
                <a:latin typeface="Times New Roman" pitchFamily="18" charset="0"/>
                <a:ea typeface="MS PGothic" pitchFamily="34" charset="-128"/>
                <a:cs typeface="+mn-cs"/>
              </a:rPr>
              <a:t>       ii.  Rhythm</a:t>
            </a:r>
          </a:p>
          <a:p>
            <a:r>
              <a:rPr lang="en-US" sz="1200" kern="1200" dirty="0">
                <a:solidFill>
                  <a:schemeClr val="tx1"/>
                </a:solidFill>
                <a:effectLst/>
                <a:latin typeface="Times New Roman" pitchFamily="18" charset="0"/>
                <a:ea typeface="MS PGothic" pitchFamily="34" charset="-128"/>
                <a:cs typeface="+mn-cs"/>
              </a:rPr>
              <a:t>       iii. Quality of breathing</a:t>
            </a:r>
          </a:p>
          <a:p>
            <a:r>
              <a:rPr lang="en-US" sz="1200" kern="1200" dirty="0">
                <a:solidFill>
                  <a:schemeClr val="tx1"/>
                </a:solidFill>
                <a:effectLst/>
                <a:latin typeface="Times New Roman" pitchFamily="18" charset="0"/>
                <a:ea typeface="MS PGothic" pitchFamily="34" charset="-128"/>
                <a:cs typeface="+mn-cs"/>
              </a:rPr>
              <a:t>       iv. Depth of breathing </a:t>
            </a:r>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8BE4F64-8C72-AC4C-A7C1-946DBE1213E9}" type="slidenum">
              <a:rPr lang="en-US" altLang="en-US" sz="1200"/>
              <a:pPr eaLnBrk="1" hangingPunct="1"/>
              <a:t>104</a:t>
            </a:fld>
            <a:endParaRPr lang="en-US" altLang="en-US" sz="1200" dirty="0"/>
          </a:p>
        </p:txBody>
      </p:sp>
    </p:spTree>
    <p:extLst>
      <p:ext uri="{BB962C8B-B14F-4D97-AF65-F5344CB8AC3E}">
        <p14:creationId xmlns:p14="http://schemas.microsoft.com/office/powerpoint/2010/main" val="69560292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h.   When assessing breathing obtain the following information:</a:t>
            </a:r>
          </a:p>
          <a:p>
            <a:r>
              <a:rPr lang="en-US" sz="1200" kern="1200" dirty="0">
                <a:solidFill>
                  <a:schemeClr val="tx1"/>
                </a:solidFill>
                <a:effectLst/>
                <a:latin typeface="Times New Roman" pitchFamily="18" charset="0"/>
                <a:ea typeface="MS PGothic" pitchFamily="34" charset="-128"/>
                <a:cs typeface="+mn-cs"/>
              </a:rPr>
              <a:t>       i.   Respiratory rate</a:t>
            </a:r>
          </a:p>
          <a:p>
            <a:r>
              <a:rPr lang="en-US" sz="1200" kern="1200" dirty="0">
                <a:solidFill>
                  <a:schemeClr val="tx1"/>
                </a:solidFill>
                <a:effectLst/>
                <a:latin typeface="Times New Roman" pitchFamily="18" charset="0"/>
                <a:ea typeface="MS PGothic" pitchFamily="34" charset="-128"/>
                <a:cs typeface="+mn-cs"/>
              </a:rPr>
              <a:t>       ii.  Rhythm</a:t>
            </a:r>
          </a:p>
          <a:p>
            <a:r>
              <a:rPr lang="en-US" sz="1200" kern="1200" dirty="0">
                <a:solidFill>
                  <a:schemeClr val="tx1"/>
                </a:solidFill>
                <a:effectLst/>
                <a:latin typeface="Times New Roman" pitchFamily="18" charset="0"/>
                <a:ea typeface="MS PGothic" pitchFamily="34" charset="-128"/>
                <a:cs typeface="+mn-cs"/>
              </a:rPr>
              <a:t>       iii. Quality of breathing</a:t>
            </a:r>
          </a:p>
          <a:p>
            <a:r>
              <a:rPr lang="en-US" sz="1200" kern="1200" dirty="0">
                <a:solidFill>
                  <a:schemeClr val="tx1"/>
                </a:solidFill>
                <a:effectLst/>
                <a:latin typeface="Times New Roman" pitchFamily="18" charset="0"/>
                <a:ea typeface="MS PGothic" pitchFamily="34" charset="-128"/>
                <a:cs typeface="+mn-cs"/>
              </a:rPr>
              <a:t>       iv. Depth of breathing </a:t>
            </a:r>
          </a:p>
          <a:p>
            <a:r>
              <a:rPr lang="en-US" sz="1200" kern="1200" dirty="0">
                <a:solidFill>
                  <a:schemeClr val="tx1"/>
                </a:solidFill>
                <a:effectLst/>
                <a:latin typeface="Times New Roman" pitchFamily="18" charset="0"/>
                <a:ea typeface="MS PGothic" pitchFamily="34" charset="-128"/>
                <a:cs typeface="+mn-cs"/>
              </a:rPr>
              <a:t>i.   Auscultating breath sounds</a:t>
            </a:r>
          </a:p>
          <a:p>
            <a:endParaRPr lang="en-IN" altLang="en-US" dirty="0">
              <a:latin typeface="Times New Roman" charset="0"/>
              <a:ea typeface="MS PGothic" charset="-128"/>
            </a:endParaRPr>
          </a:p>
        </p:txBody>
      </p:sp>
      <p:sp>
        <p:nvSpPr>
          <p:cNvPr id="291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051986-E4F4-E944-82EB-AC8EE96A17DC}" type="slidenum">
              <a:rPr lang="en-US" altLang="en-US" sz="1200"/>
              <a:pPr eaLnBrk="1" hangingPunct="1"/>
              <a:t>105</a:t>
            </a:fld>
            <a:endParaRPr lang="en-US" altLang="en-US" sz="1200" dirty="0"/>
          </a:p>
        </p:txBody>
      </p:sp>
    </p:spTree>
    <p:extLst>
      <p:ext uri="{BB962C8B-B14F-4D97-AF65-F5344CB8AC3E}">
        <p14:creationId xmlns:p14="http://schemas.microsoft.com/office/powerpoint/2010/main" val="9741982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photos on this slide demonstrate how to listen to a patient</a:t>
            </a:r>
            <a:r>
              <a:rPr lang="ja-JP" altLang="en-US" dirty="0">
                <a:latin typeface="Times New Roman" charset="0"/>
                <a:ea typeface="MS PGothic" charset="-128"/>
              </a:rPr>
              <a:t>’</a:t>
            </a:r>
            <a:r>
              <a:rPr lang="en-US" altLang="ja-JP" dirty="0">
                <a:latin typeface="Times New Roman" charset="0"/>
                <a:ea typeface="MS PGothic" charset="-128"/>
              </a:rPr>
              <a:t>s breath sounds.</a:t>
            </a:r>
            <a:endParaRPr lang="en-US" altLang="en-US" dirty="0">
              <a:latin typeface="Times New Roman" charset="0"/>
              <a:ea typeface="MS PGothic" charset="-128"/>
            </a:endParaRPr>
          </a:p>
        </p:txBody>
      </p:sp>
      <p:sp>
        <p:nvSpPr>
          <p:cNvPr id="292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E69AEC-F819-3B43-B676-48514A96BF57}" type="slidenum">
              <a:rPr lang="en-US" altLang="en-US" sz="1200"/>
              <a:pPr eaLnBrk="1" hangingPunct="1"/>
              <a:t>106</a:t>
            </a:fld>
            <a:endParaRPr lang="en-US" altLang="en-US" sz="1200" dirty="0"/>
          </a:p>
        </p:txBody>
      </p:sp>
    </p:spTree>
    <p:extLst>
      <p:ext uri="{BB962C8B-B14F-4D97-AF65-F5344CB8AC3E}">
        <p14:creationId xmlns:p14="http://schemas.microsoft.com/office/powerpoint/2010/main" val="95239253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i.   Auscultating breath sounds</a:t>
            </a:r>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3FA4AB-177E-F044-8554-FA01C6C59345}" type="slidenum">
              <a:rPr lang="en-US" altLang="en-US" sz="1200"/>
              <a:pPr eaLnBrk="1" hangingPunct="1"/>
              <a:t>107</a:t>
            </a:fld>
            <a:endParaRPr lang="en-US" altLang="en-US" sz="1200" dirty="0"/>
          </a:p>
        </p:txBody>
      </p:sp>
    </p:spTree>
    <p:extLst>
      <p:ext uri="{BB962C8B-B14F-4D97-AF65-F5344CB8AC3E}">
        <p14:creationId xmlns:p14="http://schemas.microsoft.com/office/powerpoint/2010/main" val="16656810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Cardiovascular system</a:t>
            </a:r>
            <a:endParaRPr lang="en-IN" altLang="en-US" dirty="0">
              <a:latin typeface="Times New Roman" charset="0"/>
              <a:ea typeface="MS PGothic" charset="-128"/>
            </a:endParaRPr>
          </a:p>
          <a:p>
            <a:r>
              <a:rPr lang="en-US" altLang="en-US" dirty="0">
                <a:latin typeface="Times New Roman" charset="0"/>
                <a:ea typeface="MS PGothic" charset="-128"/>
              </a:rPr>
              <a:t>       a.   Look for trauma to the chest and listen for breath sounds.</a:t>
            </a:r>
            <a:endParaRPr lang="en-IN" altLang="en-US" dirty="0">
              <a:latin typeface="Times New Roman" charset="0"/>
              <a:ea typeface="MS PGothic" charset="-128"/>
            </a:endParaRPr>
          </a:p>
          <a:p>
            <a:r>
              <a:rPr lang="en-US" altLang="en-US" dirty="0">
                <a:latin typeface="Times New Roman" charset="0"/>
                <a:ea typeface="MS PGothic" charset="-128"/>
              </a:rPr>
              <a:t>       b.   Consider the pulse and respiratory rate and the blood pressure.</a:t>
            </a:r>
            <a:endParaRPr lang="en-IN" altLang="en-US" dirty="0">
              <a:latin typeface="Times New Roman" charset="0"/>
              <a:ea typeface="MS PGothic" charset="-128"/>
            </a:endParaRPr>
          </a:p>
          <a:p>
            <a:r>
              <a:rPr lang="en-US" altLang="en-US" dirty="0">
                <a:latin typeface="Times New Roman" charset="0"/>
                <a:ea typeface="MS PGothic" charset="-128"/>
              </a:rPr>
              <a:t>       c.   Pay particular attention to rate, quality, and rhythm.</a:t>
            </a:r>
            <a:endParaRPr lang="en-IN" altLang="en-US" dirty="0">
              <a:latin typeface="Times New Roman" charset="0"/>
              <a:ea typeface="MS PGothic" charset="-128"/>
            </a:endParaRPr>
          </a:p>
        </p:txBody>
      </p:sp>
      <p:sp>
        <p:nvSpPr>
          <p:cNvPr id="294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FEBE645-AB83-BA4C-8A07-4FA4363A2AF3}" type="slidenum">
              <a:rPr lang="en-US" altLang="en-US" sz="1200"/>
              <a:pPr eaLnBrk="1" hangingPunct="1"/>
              <a:t>108</a:t>
            </a:fld>
            <a:endParaRPr lang="en-US" altLang="en-US" sz="1200" dirty="0"/>
          </a:p>
        </p:txBody>
      </p:sp>
    </p:spTree>
    <p:extLst>
      <p:ext uri="{BB962C8B-B14F-4D97-AF65-F5344CB8AC3E}">
        <p14:creationId xmlns:p14="http://schemas.microsoft.com/office/powerpoint/2010/main" val="50441698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Consider your findings when assessing the skin.</a:t>
            </a:r>
            <a:endParaRPr lang="en-IN" altLang="en-US" dirty="0">
              <a:latin typeface="Times New Roman" charset="0"/>
              <a:ea typeface="MS PGothic" charset="-128"/>
            </a:endParaRPr>
          </a:p>
          <a:p>
            <a:r>
              <a:rPr lang="en-US" altLang="en-US" dirty="0">
                <a:latin typeface="Times New Roman" charset="0"/>
                <a:ea typeface="MS PGothic" charset="-128"/>
              </a:rPr>
              <a:t>e.    Check and compare distal pulses to determine any right and left side differences.</a:t>
            </a:r>
            <a:endParaRPr lang="en-IN" altLang="en-US" dirty="0">
              <a:latin typeface="Times New Roman" charset="0"/>
              <a:ea typeface="MS PGothic" charset="-128"/>
            </a:endParaRPr>
          </a:p>
          <a:p>
            <a:r>
              <a:rPr lang="en-US" altLang="en-US" dirty="0">
                <a:latin typeface="Times New Roman" charset="0"/>
                <a:ea typeface="MS PGothic" charset="-128"/>
              </a:rPr>
              <a:t>f.     Consider auscultation for abnormal heart sounds.</a:t>
            </a:r>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DCFBDB0-CA23-D347-91E5-2C20B9C05C4B}" type="slidenum">
              <a:rPr lang="en-US" altLang="en-US" sz="1200"/>
              <a:pPr eaLnBrk="1" hangingPunct="1"/>
              <a:t>109</a:t>
            </a:fld>
            <a:endParaRPr lang="en-US" altLang="en-US" sz="1200" dirty="0"/>
          </a:p>
        </p:txBody>
      </p:sp>
    </p:spTree>
    <p:extLst>
      <p:ext uri="{BB962C8B-B14F-4D97-AF65-F5344CB8AC3E}">
        <p14:creationId xmlns:p14="http://schemas.microsoft.com/office/powerpoint/2010/main" val="161836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Reassessment</a:t>
            </a:r>
          </a:p>
          <a:p>
            <a:r>
              <a:rPr lang="en-US" altLang="en-US" dirty="0">
                <a:latin typeface="Times New Roman" charset="0"/>
                <a:ea typeface="MS PGothic" charset="-128"/>
              </a:rPr>
              <a:t>• How and when to reassess patients </a:t>
            </a:r>
          </a:p>
          <a:p>
            <a:r>
              <a:rPr lang="en-US" altLang="en-US" dirty="0">
                <a:latin typeface="Times New Roman" charset="0"/>
                <a:ea typeface="MS PGothic" charset="-128"/>
              </a:rPr>
              <a:t>• How and when to perform a reassessment for all patient situations </a:t>
            </a:r>
          </a:p>
          <a:p>
            <a:endParaRPr lang="en-US" altLang="en-US" dirty="0">
              <a:latin typeface="Times New Roman" charset="0"/>
              <a:ea typeface="MS PGothic"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575AACC-B6FD-ED42-9BEA-42F5329B8A04}" type="slidenum">
              <a:rPr lang="en-US" altLang="en-US" sz="1200"/>
              <a:pPr eaLnBrk="1" hangingPunct="1"/>
              <a:t>11</a:t>
            </a:fld>
            <a:endParaRPr lang="en-US" altLang="en-US" sz="1200" dirty="0"/>
          </a:p>
        </p:txBody>
      </p:sp>
    </p:spTree>
    <p:extLst>
      <p:ext uri="{BB962C8B-B14F-4D97-AF65-F5344CB8AC3E}">
        <p14:creationId xmlns:p14="http://schemas.microsoft.com/office/powerpoint/2010/main" val="87839246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Pulse rate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E1A51D3-2177-D349-AA24-4904E45AE927}" type="slidenum">
              <a:rPr lang="en-US" altLang="en-US" sz="1200"/>
              <a:pPr eaLnBrk="1" hangingPunct="1"/>
              <a:t>110</a:t>
            </a:fld>
            <a:endParaRPr lang="en-US" altLang="en-US" sz="1200" dirty="0"/>
          </a:p>
        </p:txBody>
      </p:sp>
    </p:spTree>
    <p:extLst>
      <p:ext uri="{BB962C8B-B14F-4D97-AF65-F5344CB8AC3E}">
        <p14:creationId xmlns:p14="http://schemas.microsoft.com/office/powerpoint/2010/main" val="193994659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Pulse quality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97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0775BF-D3E5-C147-B627-5FD76FCD2FB7}" type="slidenum">
              <a:rPr lang="en-US" altLang="en-US" sz="1200"/>
              <a:pPr eaLnBrk="1" hangingPunct="1"/>
              <a:t>111</a:t>
            </a:fld>
            <a:endParaRPr lang="en-US" altLang="en-US" sz="1200" dirty="0"/>
          </a:p>
        </p:txBody>
      </p:sp>
    </p:spTree>
    <p:extLst>
      <p:ext uri="{BB962C8B-B14F-4D97-AF65-F5344CB8AC3E}">
        <p14:creationId xmlns:p14="http://schemas.microsoft.com/office/powerpoint/2010/main" val="158567660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Pulse rhythm</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99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4BD5BE8-73F5-CA45-8C66-92112DE5E1DB}" type="slidenum">
              <a:rPr lang="en-US" altLang="en-US" sz="1200"/>
              <a:pPr eaLnBrk="1" hangingPunct="1"/>
              <a:t>112</a:t>
            </a:fld>
            <a:endParaRPr lang="en-US" altLang="en-US" sz="1200" dirty="0"/>
          </a:p>
        </p:txBody>
      </p:sp>
    </p:spTree>
    <p:extLst>
      <p:ext uri="{BB962C8B-B14F-4D97-AF65-F5344CB8AC3E}">
        <p14:creationId xmlns:p14="http://schemas.microsoft.com/office/powerpoint/2010/main" val="19462415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Blood pressure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00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CCDEFAC-759E-8447-B3F5-E9C6A7427A66}" type="slidenum">
              <a:rPr lang="en-US" altLang="en-US" sz="1200"/>
              <a:pPr eaLnBrk="1" hangingPunct="1"/>
              <a:t>113</a:t>
            </a:fld>
            <a:endParaRPr lang="en-US" altLang="en-US" sz="1200" dirty="0"/>
          </a:p>
        </p:txBody>
      </p:sp>
    </p:spTree>
    <p:extLst>
      <p:ext uri="{BB962C8B-B14F-4D97-AF65-F5344CB8AC3E}">
        <p14:creationId xmlns:p14="http://schemas.microsoft.com/office/powerpoint/2010/main" val="4306291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Blood pressure</a:t>
            </a:r>
            <a:endParaRPr lang="en-IN" altLang="en-US" dirty="0">
              <a:latin typeface="Times New Roman" charset="0"/>
              <a:ea typeface="MS PGothic" charset="-128"/>
            </a:endParaRPr>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8A4CEB0-4AAE-7340-AB26-68E9BD572E0A}" type="slidenum">
              <a:rPr lang="en-US" altLang="en-US" sz="1200"/>
              <a:pPr eaLnBrk="1" hangingPunct="1"/>
              <a:t>114</a:t>
            </a:fld>
            <a:endParaRPr lang="en-US" altLang="en-US" sz="1200" dirty="0"/>
          </a:p>
        </p:txBody>
      </p:sp>
    </p:spTree>
    <p:extLst>
      <p:ext uri="{BB962C8B-B14F-4D97-AF65-F5344CB8AC3E}">
        <p14:creationId xmlns:p14="http://schemas.microsoft.com/office/powerpoint/2010/main" val="56381348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LcPeriod" startAt="11"/>
            </a:pPr>
            <a:r>
              <a:rPr lang="en-US" altLang="en-US" dirty="0">
                <a:latin typeface="Times New Roman" charset="0"/>
                <a:ea typeface="MS PGothic" charset="-128"/>
              </a:rPr>
              <a:t>A blood pressure cuff with gauge (sphygmomanometer) contains the following components:</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A wide outer cuff</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An inflatable wide bladder sewn into a portion of the cuff</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iii.  A ball-pump with a one-way valve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iv.  A pressure gauge calibrated in millimeters of mercury</a:t>
            </a:r>
            <a:endParaRPr lang="en-IN" altLang="en-US" dirty="0">
              <a:latin typeface="Times New Roman" charset="0"/>
              <a:ea typeface="MS PGothic" charset="-128"/>
            </a:endParaRPr>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F2AEF5F-66CA-2546-AE5B-97CAC6AC7ADB}" type="slidenum">
              <a:rPr lang="en-US" altLang="en-US" sz="1200"/>
              <a:pPr eaLnBrk="1" hangingPunct="1"/>
              <a:t>115</a:t>
            </a:fld>
            <a:endParaRPr lang="en-US" altLang="en-US" sz="1200" dirty="0"/>
          </a:p>
        </p:txBody>
      </p:sp>
    </p:spTree>
    <p:extLst>
      <p:ext uri="{BB962C8B-B14F-4D97-AF65-F5344CB8AC3E}">
        <p14:creationId xmlns:p14="http://schemas.microsoft.com/office/powerpoint/2010/main" val="131539183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l.    Auscultation is the most common means of measuring a patient’s blood pressure. </a:t>
            </a:r>
            <a:endParaRPr lang="en-IN" altLang="en-US" dirty="0">
              <a:latin typeface="Times New Roman" charset="0"/>
              <a:ea typeface="MS PGothic" charset="-128"/>
            </a:endParaRPr>
          </a:p>
          <a:p>
            <a:r>
              <a:rPr lang="en-US" altLang="en-US" dirty="0">
                <a:latin typeface="Times New Roman" charset="0"/>
                <a:ea typeface="MS PGothic" charset="-128"/>
              </a:rPr>
              <a:t>      i.    See Skill Drill 10-3.</a:t>
            </a:r>
            <a:endParaRPr lang="en-IN" altLang="en-US" dirty="0">
              <a:latin typeface="Times New Roman" charset="0"/>
              <a:ea typeface="MS PGothic" charset="-128"/>
            </a:endParaRPr>
          </a:p>
          <a:p>
            <a:r>
              <a:rPr lang="en-US" altLang="en-US" dirty="0">
                <a:latin typeface="Times New Roman" charset="0"/>
                <a:ea typeface="MS PGothic" charset="-128"/>
              </a:rPr>
              <a:t>m.  The palpation (feeling) method does not depend on your ability to hear sounds and should be used in certain cases to obtain a patient’s blood pressure.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See Skill Drill 10-4.</a:t>
            </a:r>
            <a:endParaRPr lang="en-IN" altLang="en-US" dirty="0">
              <a:latin typeface="Times New Roman" charset="0"/>
              <a:ea typeface="MS PGothic" charset="-128"/>
            </a:endParaRPr>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C68C4C-CBFB-0143-9B62-DEF216302EEA}" type="slidenum">
              <a:rPr lang="en-US" altLang="en-US" sz="1200"/>
              <a:pPr eaLnBrk="1" hangingPunct="1"/>
              <a:t>116</a:t>
            </a:fld>
            <a:endParaRPr lang="en-US" altLang="en-US" sz="1200" dirty="0"/>
          </a:p>
        </p:txBody>
      </p:sp>
    </p:spTree>
    <p:extLst>
      <p:ext uri="{BB962C8B-B14F-4D97-AF65-F5344CB8AC3E}">
        <p14:creationId xmlns:p14="http://schemas.microsoft.com/office/powerpoint/2010/main" val="159384139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n.    Normal blood pressure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CEC40C3-02B0-254D-ABEE-19C93FF02824}" type="slidenum">
              <a:rPr lang="en-US" altLang="en-US" sz="1200"/>
              <a:pPr eaLnBrk="1" hangingPunct="1"/>
              <a:t>117</a:t>
            </a:fld>
            <a:endParaRPr lang="en-US" altLang="en-US" sz="1200" dirty="0"/>
          </a:p>
        </p:txBody>
      </p:sp>
    </p:spTree>
    <p:extLst>
      <p:ext uri="{BB962C8B-B14F-4D97-AF65-F5344CB8AC3E}">
        <p14:creationId xmlns:p14="http://schemas.microsoft.com/office/powerpoint/2010/main" val="212886396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Neurologic system</a:t>
            </a:r>
            <a:endParaRPr lang="en-IN" altLang="en-US" dirty="0">
              <a:latin typeface="Times New Roman" charset="0"/>
              <a:ea typeface="MS PGothic" charset="-128"/>
            </a:endParaRPr>
          </a:p>
          <a:p>
            <a:r>
              <a:rPr lang="en-US" altLang="en-US" dirty="0">
                <a:latin typeface="Times New Roman" charset="0"/>
                <a:ea typeface="MS PGothic" charset="-128"/>
              </a:rPr>
              <a:t>       a.   A neurologic assessment should be performed any time you are confronted with a patient who has:</a:t>
            </a:r>
            <a:endParaRPr lang="en-IN" altLang="en-US" dirty="0">
              <a:latin typeface="Times New Roman" charset="0"/>
              <a:ea typeface="MS PGothic" charset="-128"/>
            </a:endParaRPr>
          </a:p>
          <a:p>
            <a:r>
              <a:rPr lang="en-US" altLang="en-US" dirty="0">
                <a:latin typeface="Times New Roman" charset="0"/>
                <a:ea typeface="MS PGothic" charset="-128"/>
              </a:rPr>
              <a:t>             i.    Changes in mental status</a:t>
            </a:r>
            <a:endParaRPr lang="en-IN" altLang="en-US" dirty="0">
              <a:latin typeface="Times New Roman" charset="0"/>
              <a:ea typeface="MS PGothic" charset="-128"/>
            </a:endParaRPr>
          </a:p>
          <a:p>
            <a:r>
              <a:rPr lang="en-US" altLang="en-US" dirty="0">
                <a:latin typeface="Times New Roman" charset="0"/>
                <a:ea typeface="MS PGothic" charset="-128"/>
              </a:rPr>
              <a:t>             ii.   A possible head injury</a:t>
            </a:r>
            <a:endParaRPr lang="en-IN" altLang="en-US" dirty="0">
              <a:latin typeface="Times New Roman" charset="0"/>
              <a:ea typeface="MS PGothic" charset="-128"/>
            </a:endParaRPr>
          </a:p>
          <a:p>
            <a:r>
              <a:rPr lang="en-US" altLang="en-US" dirty="0">
                <a:latin typeface="Times New Roman" charset="0"/>
                <a:ea typeface="MS PGothic" charset="-128"/>
              </a:rPr>
              <a:t>             iii.  Stupor</a:t>
            </a:r>
            <a:endParaRPr lang="en-IN" altLang="en-US" dirty="0">
              <a:latin typeface="Times New Roman" charset="0"/>
              <a:ea typeface="MS PGothic" charset="-128"/>
            </a:endParaRPr>
          </a:p>
          <a:p>
            <a:r>
              <a:rPr lang="en-US" altLang="en-US" dirty="0">
                <a:latin typeface="Times New Roman" charset="0"/>
                <a:ea typeface="MS PGothic" charset="-128"/>
              </a:rPr>
              <a:t>             iv.  Dizziness</a:t>
            </a:r>
            <a:endParaRPr lang="en-IN" altLang="en-US" dirty="0">
              <a:latin typeface="Times New Roman" charset="0"/>
              <a:ea typeface="MS PGothic" charset="-128"/>
            </a:endParaRPr>
          </a:p>
          <a:p>
            <a:r>
              <a:rPr lang="en-US" altLang="en-US" dirty="0">
                <a:latin typeface="Times New Roman" charset="0"/>
                <a:ea typeface="MS PGothic" charset="-128"/>
              </a:rPr>
              <a:t>             v.   Drowsiness</a:t>
            </a:r>
            <a:endParaRPr lang="en-IN" altLang="en-US" dirty="0">
              <a:latin typeface="Times New Roman" charset="0"/>
              <a:ea typeface="MS PGothic" charset="-128"/>
            </a:endParaRPr>
          </a:p>
          <a:p>
            <a:r>
              <a:rPr lang="en-US" altLang="en-US" dirty="0">
                <a:latin typeface="Times New Roman" charset="0"/>
                <a:ea typeface="MS PGothic" charset="-128"/>
              </a:rPr>
              <a:t>             vi.  Syncope</a:t>
            </a:r>
            <a:endParaRPr lang="en-IN" altLang="en-US" dirty="0">
              <a:latin typeface="Times New Roman" charset="0"/>
              <a:ea typeface="MS PGothic" charset="-128"/>
            </a:endParaRPr>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85D0F3D-9BA6-CC4A-870F-F6DAF6C08830}" type="slidenum">
              <a:rPr lang="en-US" altLang="en-US" sz="1200"/>
              <a:pPr eaLnBrk="1" hangingPunct="1"/>
              <a:t>118</a:t>
            </a:fld>
            <a:endParaRPr lang="en-US" altLang="en-US" sz="1200" dirty="0"/>
          </a:p>
        </p:txBody>
      </p:sp>
    </p:spTree>
    <p:extLst>
      <p:ext uri="{BB962C8B-B14F-4D97-AF65-F5344CB8AC3E}">
        <p14:creationId xmlns:p14="http://schemas.microsoft.com/office/powerpoint/2010/main" val="5915666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Evaluate the LOC and orientation to determine the patient’s ability to think.</a:t>
            </a:r>
            <a:endParaRPr lang="en-IN" altLang="en-US" dirty="0">
              <a:latin typeface="Times New Roman" charset="0"/>
              <a:ea typeface="MS PGothic" charset="-128"/>
            </a:endParaRPr>
          </a:p>
          <a:p>
            <a:r>
              <a:rPr lang="en-US" altLang="en-US" dirty="0">
                <a:latin typeface="Times New Roman" charset="0"/>
                <a:ea typeface="MS PGothic" charset="-128"/>
              </a:rPr>
              <a:t>       i.    Use the AVPU scale if appropriate to determine the patient’s mental status.</a:t>
            </a:r>
            <a:endParaRPr lang="en-IN" altLang="en-US" dirty="0">
              <a:latin typeface="Times New Roman" charset="0"/>
              <a:ea typeface="MS PGothic" charset="-128"/>
            </a:endParaRPr>
          </a:p>
          <a:p>
            <a:r>
              <a:rPr lang="en-US" altLang="en-US" dirty="0">
                <a:latin typeface="Times New Roman" charset="0"/>
                <a:ea typeface="MS PGothic" charset="-128"/>
              </a:rPr>
              <a:t>c.    The Glasgow Coma Scale (GCS) score can be helpful in providing additional information on patients with mental status changes.</a:t>
            </a:r>
            <a:endParaRPr lang="en-IN" altLang="en-US" dirty="0">
              <a:latin typeface="Times New Roman" charset="0"/>
              <a:ea typeface="MS PGothic" charset="-128"/>
            </a:endParaRPr>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9307F76-918E-8245-8031-80F7793F81D0}" type="slidenum">
              <a:rPr lang="en-US" altLang="en-US" sz="1200"/>
              <a:pPr eaLnBrk="1" hangingPunct="1"/>
              <a:t>119</a:t>
            </a:fld>
            <a:endParaRPr lang="en-US" altLang="en-US" sz="1200" dirty="0"/>
          </a:p>
        </p:txBody>
      </p:sp>
    </p:spTree>
    <p:extLst>
      <p:ext uri="{BB962C8B-B14F-4D97-AF65-F5344CB8AC3E}">
        <p14:creationId xmlns:p14="http://schemas.microsoft.com/office/powerpoint/2010/main" val="1759170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The importance of patient assessment cannot be overemphasized.</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E69E92-BCE5-AE45-A46F-FA7156677D84}"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33958658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Pupils</a:t>
            </a:r>
            <a:endParaRPr lang="en-IN" altLang="en-US" dirty="0">
              <a:latin typeface="Times New Roman" charset="0"/>
              <a:ea typeface="MS PGothic" charset="-128"/>
            </a:endParaRPr>
          </a:p>
          <a:p>
            <a:r>
              <a:rPr lang="en-US" altLang="en-US" dirty="0">
                <a:latin typeface="Times New Roman" charset="0"/>
                <a:ea typeface="MS PGothic" charset="-128"/>
              </a:rPr>
              <a:t>       i.    Normally round and of approximately equal size and adjust their size depending on the available light.</a:t>
            </a:r>
            <a:endParaRPr lang="en-IN" altLang="en-US" dirty="0">
              <a:latin typeface="Times New Roman" charset="0"/>
              <a:ea typeface="MS PGothic" charset="-128"/>
            </a:endParaRPr>
          </a:p>
          <a:p>
            <a:r>
              <a:rPr lang="en-US" altLang="en-US" dirty="0">
                <a:latin typeface="Times New Roman" charset="0"/>
                <a:ea typeface="MS PGothic" charset="-128"/>
              </a:rPr>
              <a:t>       ii.   The diameter and reactivity to light of the patient’s pupils can reflect the status of the brain’s perfusion, oxygenation, and condition.</a:t>
            </a:r>
            <a:endParaRPr lang="en-IN" altLang="en-US" dirty="0">
              <a:latin typeface="Times New Roman" charset="0"/>
              <a:ea typeface="MS PGothic" charset="-128"/>
            </a:endParaRPr>
          </a:p>
          <a:p>
            <a:r>
              <a:rPr lang="en-US" altLang="en-US" dirty="0">
                <a:latin typeface="Times New Roman" charset="0"/>
                <a:ea typeface="MS PGothic" charset="-128"/>
              </a:rPr>
              <a:t>       iii.  In the absence of light, the pupils will become fully relaxed and dilated.</a:t>
            </a:r>
            <a:endParaRPr lang="en-IN" altLang="en-US" dirty="0">
              <a:latin typeface="Times New Roman" charset="0"/>
              <a:ea typeface="MS PGothic" charset="-128"/>
            </a:endParaRPr>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135CC6-F6AC-BF46-B76F-99737462AD9E}" type="slidenum">
              <a:rPr lang="en-US" altLang="en-US" sz="1200"/>
              <a:pPr eaLnBrk="1" hangingPunct="1"/>
              <a:t>120</a:t>
            </a:fld>
            <a:endParaRPr lang="en-US" altLang="en-US" sz="1200" dirty="0"/>
          </a:p>
        </p:txBody>
      </p:sp>
    </p:spTree>
    <p:extLst>
      <p:ext uri="{BB962C8B-B14F-4D97-AF65-F5344CB8AC3E}">
        <p14:creationId xmlns:p14="http://schemas.microsoft.com/office/powerpoint/2010/main" val="196796469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photos on this slide show examples of constricted, dilated, and unequal pupils. </a:t>
            </a:r>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FE26F2-C95B-044A-B771-6E27FC52FAF4}" type="slidenum">
              <a:rPr lang="en-US" altLang="en-US" sz="1200"/>
              <a:pPr eaLnBrk="1" hangingPunct="1"/>
              <a:t>121</a:t>
            </a:fld>
            <a:endParaRPr lang="en-US" altLang="en-US" sz="1200" dirty="0"/>
          </a:p>
        </p:txBody>
      </p:sp>
    </p:spTree>
    <p:extLst>
      <p:ext uri="{BB962C8B-B14F-4D97-AF65-F5344CB8AC3E}">
        <p14:creationId xmlns:p14="http://schemas.microsoft.com/office/powerpoint/2010/main" val="394641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A small number of the population exhibit unequal pupils (anisocoria). </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v.    Abnormal pupillary response can indicate altered brain function. </a:t>
            </a: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D6333B-6716-514E-B45C-4723AB33A8B9}" type="slidenum">
              <a:rPr lang="en-US" altLang="en-US" sz="1200"/>
              <a:pPr eaLnBrk="1" hangingPunct="1"/>
              <a:t>122</a:t>
            </a:fld>
            <a:endParaRPr lang="en-US" altLang="en-US" sz="1200" dirty="0"/>
          </a:p>
        </p:txBody>
      </p:sp>
    </p:spTree>
    <p:extLst>
      <p:ext uri="{BB962C8B-B14F-4D97-AF65-F5344CB8AC3E}">
        <p14:creationId xmlns:p14="http://schemas.microsoft.com/office/powerpoint/2010/main" val="184912342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The mnemonic PEARRL is a useful assessment guide:</a:t>
            </a:r>
            <a:endParaRPr lang="en-IN" altLang="en-US" dirty="0">
              <a:latin typeface="Times New Roman" charset="0"/>
              <a:ea typeface="MS PGothic" charset="-128"/>
            </a:endParaRPr>
          </a:p>
          <a:p>
            <a:r>
              <a:rPr lang="en-US" altLang="en-US" dirty="0">
                <a:latin typeface="Times New Roman" charset="0"/>
                <a:ea typeface="MS PGothic" charset="-128"/>
              </a:rPr>
              <a:t>        (a)   </a:t>
            </a:r>
            <a:r>
              <a:rPr lang="en-US" altLang="en-US" b="1" dirty="0">
                <a:latin typeface="Times New Roman" charset="0"/>
                <a:ea typeface="MS PGothic" charset="-128"/>
              </a:rPr>
              <a:t>P</a:t>
            </a:r>
            <a:r>
              <a:rPr lang="en-US" altLang="en-US" dirty="0">
                <a:latin typeface="Times New Roman" charset="0"/>
                <a:ea typeface="MS PGothic" charset="-128"/>
              </a:rPr>
              <a:t>upils</a:t>
            </a:r>
            <a:endParaRPr lang="en-IN" altLang="en-US" dirty="0">
              <a:latin typeface="Times New Roman" charset="0"/>
              <a:ea typeface="MS PGothic" charset="-128"/>
            </a:endParaRPr>
          </a:p>
          <a:p>
            <a:r>
              <a:rPr lang="en-US" altLang="en-US" dirty="0">
                <a:latin typeface="Times New Roman" charset="0"/>
                <a:ea typeface="MS PGothic" charset="-128"/>
              </a:rPr>
              <a:t>        (b)   </a:t>
            </a:r>
            <a:r>
              <a:rPr lang="en-US" altLang="en-US" b="1" dirty="0">
                <a:latin typeface="Times New Roman" charset="0"/>
                <a:ea typeface="MS PGothic" charset="-128"/>
              </a:rPr>
              <a:t>E</a:t>
            </a:r>
            <a:r>
              <a:rPr lang="en-US" altLang="en-US" dirty="0">
                <a:latin typeface="Times New Roman" charset="0"/>
                <a:ea typeface="MS PGothic" charset="-128"/>
              </a:rPr>
              <a:t>qual</a:t>
            </a:r>
            <a:endParaRPr lang="en-IN" altLang="en-US" dirty="0">
              <a:latin typeface="Times New Roman" charset="0"/>
              <a:ea typeface="MS PGothic" charset="-128"/>
            </a:endParaRPr>
          </a:p>
          <a:p>
            <a:r>
              <a:rPr lang="en-US" altLang="en-US" dirty="0">
                <a:latin typeface="Times New Roman" charset="0"/>
                <a:ea typeface="MS PGothic" charset="-128"/>
              </a:rPr>
              <a:t>        (c)   </a:t>
            </a:r>
            <a:r>
              <a:rPr lang="en-US" altLang="en-US" b="1" dirty="0">
                <a:latin typeface="Times New Roman" charset="0"/>
                <a:ea typeface="MS PGothic" charset="-128"/>
              </a:rPr>
              <a:t>A</a:t>
            </a:r>
            <a:r>
              <a:rPr lang="en-US" altLang="en-US" dirty="0">
                <a:latin typeface="Times New Roman" charset="0"/>
                <a:ea typeface="MS PGothic" charset="-128"/>
              </a:rPr>
              <a:t>nd</a:t>
            </a:r>
            <a:endParaRPr lang="en-IN" altLang="en-US" dirty="0">
              <a:latin typeface="Times New Roman" charset="0"/>
              <a:ea typeface="MS PGothic" charset="-128"/>
            </a:endParaRPr>
          </a:p>
          <a:p>
            <a:r>
              <a:rPr lang="en-US" altLang="en-US" dirty="0">
                <a:latin typeface="Times New Roman" charset="0"/>
                <a:ea typeface="MS PGothic" charset="-128"/>
              </a:rPr>
              <a:t>        (d)   </a:t>
            </a:r>
            <a:r>
              <a:rPr lang="en-US" altLang="en-US" b="1" dirty="0">
                <a:latin typeface="Times New Roman" charset="0"/>
                <a:ea typeface="MS PGothic" charset="-128"/>
              </a:rPr>
              <a:t>R</a:t>
            </a:r>
            <a:r>
              <a:rPr lang="en-US" altLang="en-US" dirty="0">
                <a:latin typeface="Times New Roman" charset="0"/>
                <a:ea typeface="MS PGothic" charset="-128"/>
              </a:rPr>
              <a:t>ound</a:t>
            </a:r>
            <a:endParaRPr lang="en-IN" altLang="en-US" dirty="0">
              <a:latin typeface="Times New Roman" charset="0"/>
              <a:ea typeface="MS PGothic" charset="-128"/>
            </a:endParaRPr>
          </a:p>
          <a:p>
            <a:r>
              <a:rPr lang="en-US" altLang="en-US" dirty="0">
                <a:latin typeface="Times New Roman" charset="0"/>
                <a:ea typeface="MS PGothic" charset="-128"/>
              </a:rPr>
              <a:t>        (e)   </a:t>
            </a:r>
            <a:r>
              <a:rPr lang="en-US" altLang="en-US" b="1" dirty="0">
                <a:latin typeface="Times New Roman" charset="0"/>
                <a:ea typeface="MS PGothic" charset="-128"/>
              </a:rPr>
              <a:t>R</a:t>
            </a:r>
            <a:r>
              <a:rPr lang="en-US" altLang="en-US" dirty="0">
                <a:latin typeface="Times New Roman" charset="0"/>
                <a:ea typeface="MS PGothic" charset="-128"/>
              </a:rPr>
              <a:t>egular in size</a:t>
            </a:r>
            <a:endParaRPr lang="en-IN" altLang="en-US" dirty="0">
              <a:latin typeface="Times New Roman" charset="0"/>
              <a:ea typeface="MS PGothic" charset="-128"/>
            </a:endParaRPr>
          </a:p>
          <a:p>
            <a:r>
              <a:rPr lang="en-US" altLang="en-US" dirty="0">
                <a:latin typeface="Times New Roman" charset="0"/>
                <a:ea typeface="MS PGothic" charset="-128"/>
              </a:rPr>
              <a:t>        (f)    React to </a:t>
            </a:r>
            <a:r>
              <a:rPr lang="en-US" altLang="en-US" b="1" dirty="0">
                <a:latin typeface="Times New Roman" charset="0"/>
                <a:ea typeface="MS PGothic" charset="-128"/>
              </a:rPr>
              <a:t>L</a:t>
            </a:r>
            <a:r>
              <a:rPr lang="en-US" altLang="en-US" dirty="0">
                <a:latin typeface="Times New Roman" charset="0"/>
                <a:ea typeface="MS PGothic" charset="-128"/>
              </a:rPr>
              <a:t>ight</a:t>
            </a:r>
            <a:endParaRPr lang="en-IN" altLang="en-US" dirty="0">
              <a:latin typeface="Times New Roman" charset="0"/>
              <a:ea typeface="MS PGothic" charset="-128"/>
            </a:endParaRPr>
          </a:p>
        </p:txBody>
      </p:sp>
      <p:sp>
        <p:nvSpPr>
          <p:cNvPr id="310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F5F25C-3A9E-8A44-BDB2-2DF041E0B4D5}" type="slidenum">
              <a:rPr lang="en-US" altLang="en-US" sz="1200"/>
              <a:pPr eaLnBrk="1" hangingPunct="1"/>
              <a:t>123</a:t>
            </a:fld>
            <a:endParaRPr lang="en-US" altLang="en-US" sz="1200" dirty="0"/>
          </a:p>
        </p:txBody>
      </p:sp>
    </p:spTree>
    <p:extLst>
      <p:ext uri="{BB962C8B-B14F-4D97-AF65-F5344CB8AC3E}">
        <p14:creationId xmlns:p14="http://schemas.microsoft.com/office/powerpoint/2010/main" val="198151462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Assessing neurovascular status</a:t>
            </a:r>
            <a:endParaRPr lang="en-IN" altLang="en-US" dirty="0">
              <a:latin typeface="Times New Roman" charset="0"/>
              <a:ea typeface="MS PGothic" charset="-128"/>
            </a:endParaRPr>
          </a:p>
          <a:p>
            <a:r>
              <a:rPr lang="en-US" altLang="en-US" dirty="0">
                <a:latin typeface="Times New Roman" charset="0"/>
                <a:ea typeface="MS PGothic" charset="-128"/>
              </a:rPr>
              <a:t>      a.   Perform a hands-on assessment to determine sensory and motor response. </a:t>
            </a:r>
            <a:endParaRPr lang="en-IN" altLang="en-US" dirty="0">
              <a:latin typeface="Times New Roman" charset="0"/>
              <a:ea typeface="MS PGothic" charset="-128"/>
            </a:endParaRPr>
          </a:p>
          <a:p>
            <a:r>
              <a:rPr lang="en-US" altLang="en-US" dirty="0">
                <a:latin typeface="Times New Roman" charset="0"/>
                <a:ea typeface="MS PGothic" charset="-128"/>
              </a:rPr>
              <a:t>      b.   Check for bilateral muscle strength and weaknesses.</a:t>
            </a:r>
            <a:endParaRPr lang="en-IN" altLang="en-US" dirty="0">
              <a:latin typeface="Times New Roman" charset="0"/>
              <a:ea typeface="MS PGothic" charset="-128"/>
            </a:endParaRPr>
          </a:p>
          <a:p>
            <a:r>
              <a:rPr lang="en-US" altLang="en-US" dirty="0">
                <a:latin typeface="Times New Roman" charset="0"/>
                <a:ea typeface="MS PGothic" charset="-128"/>
              </a:rPr>
              <a:t>      c.   Complete a thorough sensory assessment.</a:t>
            </a:r>
            <a:endParaRPr lang="en-IN" altLang="en-US" dirty="0">
              <a:latin typeface="Times New Roman" charset="0"/>
              <a:ea typeface="MS PGothic" charset="-128"/>
            </a:endParaRPr>
          </a:p>
          <a:p>
            <a:r>
              <a:rPr lang="en-US" altLang="en-US" dirty="0">
                <a:latin typeface="Times New Roman" charset="0"/>
                <a:ea typeface="MS PGothic" charset="-128"/>
              </a:rPr>
              <a:t>      d.   Test for pain, sensations, and position, and compare distal and proximal sensory and motor responses and one side with the other. </a:t>
            </a:r>
            <a:endParaRPr lang="en-IN" altLang="en-US" dirty="0">
              <a:latin typeface="Times New Roman" charset="0"/>
              <a:ea typeface="MS PGothic" charset="-128"/>
            </a:endParaRPr>
          </a:p>
          <a:p>
            <a:r>
              <a:rPr lang="en-US" altLang="en-US" dirty="0">
                <a:latin typeface="Times New Roman" charset="0"/>
                <a:ea typeface="MS PGothic" charset="-128"/>
              </a:rPr>
              <a:t>      e.   See Skill Drill 10-5.</a:t>
            </a:r>
          </a:p>
        </p:txBody>
      </p:sp>
      <p:sp>
        <p:nvSpPr>
          <p:cNvPr id="311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52D74C-AD4E-6846-808E-C12D589C9583}" type="slidenum">
              <a:rPr lang="en-US" altLang="en-US" sz="1200"/>
              <a:pPr eaLnBrk="1" hangingPunct="1"/>
              <a:t>124</a:t>
            </a:fld>
            <a:endParaRPr lang="en-US" altLang="en-US" sz="1200" dirty="0"/>
          </a:p>
        </p:txBody>
      </p:sp>
    </p:spTree>
    <p:extLst>
      <p:ext uri="{BB962C8B-B14F-4D97-AF65-F5344CB8AC3E}">
        <p14:creationId xmlns:p14="http://schemas.microsoft.com/office/powerpoint/2010/main" val="13988789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Anatomic regions</a:t>
            </a:r>
            <a:endParaRPr lang="en-IN" altLang="en-US" dirty="0">
              <a:latin typeface="Times New Roman" charset="0"/>
              <a:ea typeface="MS PGothic" charset="-128"/>
            </a:endParaRPr>
          </a:p>
          <a:p>
            <a:r>
              <a:rPr lang="en-US" altLang="en-US" dirty="0">
                <a:latin typeface="Times New Roman" charset="0"/>
                <a:ea typeface="MS PGothic" charset="-128"/>
              </a:rPr>
              <a:t>       a.    Head, neck, and cervical spine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312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1D519E-9FEF-BC4B-85F7-44B2A55D3D73}" type="slidenum">
              <a:rPr lang="en-US" altLang="en-US" sz="1200"/>
              <a:pPr eaLnBrk="1" hangingPunct="1"/>
              <a:t>125</a:t>
            </a:fld>
            <a:endParaRPr lang="en-US" altLang="en-US" sz="1200" dirty="0"/>
          </a:p>
        </p:txBody>
      </p:sp>
    </p:spTree>
    <p:extLst>
      <p:ext uri="{BB962C8B-B14F-4D97-AF65-F5344CB8AC3E}">
        <p14:creationId xmlns:p14="http://schemas.microsoft.com/office/powerpoint/2010/main" val="174869102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a.    Head, neck, and cervical spine.</a:t>
            </a:r>
            <a:endParaRPr lang="en-IN" altLang="en-US" dirty="0">
              <a:latin typeface="Times New Roman" charset="0"/>
              <a:ea typeface="MS PGothic" charset="-128"/>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37716F2-232B-8946-AA1D-D17B1B2600D9}" type="slidenum">
              <a:rPr lang="en-US" altLang="en-US" sz="1200"/>
              <a:pPr eaLnBrk="1" hangingPunct="1"/>
              <a:t>126</a:t>
            </a:fld>
            <a:endParaRPr lang="en-US" altLang="en-US" sz="1200" dirty="0"/>
          </a:p>
        </p:txBody>
      </p:sp>
    </p:spTree>
    <p:extLst>
      <p:ext uri="{BB962C8B-B14F-4D97-AF65-F5344CB8AC3E}">
        <p14:creationId xmlns:p14="http://schemas.microsoft.com/office/powerpoint/2010/main" val="193636478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Chest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14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4B37F28-6F46-C049-8D24-374D6140056F}" type="slidenum">
              <a:rPr lang="en-US" altLang="en-US" sz="1200"/>
              <a:pPr eaLnBrk="1" hangingPunct="1"/>
              <a:t>127</a:t>
            </a:fld>
            <a:endParaRPr lang="en-US" altLang="en-US" sz="1200" dirty="0"/>
          </a:p>
        </p:txBody>
      </p:sp>
    </p:spTree>
    <p:extLst>
      <p:ext uri="{BB962C8B-B14F-4D97-AF65-F5344CB8AC3E}">
        <p14:creationId xmlns:p14="http://schemas.microsoft.com/office/powerpoint/2010/main" val="151578847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Abdomen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15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18F154D-4142-FC43-8E95-AC03D0A4A050}" type="slidenum">
              <a:rPr lang="en-US" altLang="en-US" sz="1200"/>
              <a:pPr eaLnBrk="1" hangingPunct="1"/>
              <a:t>128</a:t>
            </a:fld>
            <a:endParaRPr lang="en-US" altLang="en-US" sz="1200" dirty="0"/>
          </a:p>
        </p:txBody>
      </p:sp>
    </p:spTree>
    <p:extLst>
      <p:ext uri="{BB962C8B-B14F-4D97-AF65-F5344CB8AC3E}">
        <p14:creationId xmlns:p14="http://schemas.microsoft.com/office/powerpoint/2010/main" val="25832773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Pelvis</a:t>
            </a:r>
            <a:endParaRPr lang="en-IN" altLang="en-US" dirty="0">
              <a:latin typeface="Times New Roman" charset="0"/>
              <a:ea typeface="MS PGothic" charset="-128"/>
            </a:endParaRPr>
          </a:p>
          <a:p>
            <a:r>
              <a:rPr lang="en-US" altLang="en-US" dirty="0">
                <a:latin typeface="Times New Roman" charset="0"/>
                <a:ea typeface="MS PGothic" charset="-128"/>
              </a:rPr>
              <a:t>e.    Extremities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16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E9A0B85-858F-6442-8584-9610416EFC4E}" type="slidenum">
              <a:rPr lang="en-US" altLang="en-US" sz="1200"/>
              <a:pPr eaLnBrk="1" hangingPunct="1"/>
              <a:t>129</a:t>
            </a:fld>
            <a:endParaRPr lang="en-US" altLang="en-US" sz="1200" dirty="0"/>
          </a:p>
        </p:txBody>
      </p:sp>
    </p:spTree>
    <p:extLst>
      <p:ext uri="{BB962C8B-B14F-4D97-AF65-F5344CB8AC3E}">
        <p14:creationId xmlns:p14="http://schemas.microsoft.com/office/powerpoint/2010/main" val="164980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assessment process is divided into five main parts:</a:t>
            </a:r>
            <a:endParaRPr lang="en-IN" altLang="en-US" dirty="0">
              <a:latin typeface="Times New Roman" charset="0"/>
              <a:ea typeface="MS PGothic" charset="-128"/>
            </a:endParaRPr>
          </a:p>
          <a:p>
            <a:r>
              <a:rPr lang="en-US" altLang="en-US" dirty="0">
                <a:latin typeface="Times New Roman" charset="0"/>
                <a:ea typeface="MS PGothic" charset="-128"/>
              </a:rPr>
              <a:t>       1.    Scene size-up</a:t>
            </a:r>
            <a:endParaRPr lang="en-IN" altLang="en-US" dirty="0">
              <a:latin typeface="Times New Roman" charset="0"/>
              <a:ea typeface="MS PGothic" charset="-128"/>
            </a:endParaRPr>
          </a:p>
          <a:p>
            <a:r>
              <a:rPr lang="en-US" altLang="en-US" dirty="0">
                <a:latin typeface="Times New Roman" charset="0"/>
                <a:ea typeface="MS PGothic" charset="-128"/>
              </a:rPr>
              <a:t>       2.    Primary assessment</a:t>
            </a:r>
            <a:endParaRPr lang="en-IN" altLang="en-US" dirty="0">
              <a:latin typeface="Times New Roman" charset="0"/>
              <a:ea typeface="MS PGothic" charset="-128"/>
            </a:endParaRPr>
          </a:p>
          <a:p>
            <a:r>
              <a:rPr lang="en-US" altLang="en-US" dirty="0">
                <a:latin typeface="Times New Roman" charset="0"/>
                <a:ea typeface="MS PGothic" charset="-128"/>
              </a:rPr>
              <a:t>       3.    History taking</a:t>
            </a:r>
            <a:endParaRPr lang="en-IN" altLang="en-US" dirty="0">
              <a:latin typeface="Times New Roman" charset="0"/>
              <a:ea typeface="MS PGothic" charset="-128"/>
            </a:endParaRPr>
          </a:p>
          <a:p>
            <a:r>
              <a:rPr lang="en-US" altLang="en-US" dirty="0">
                <a:latin typeface="Times New Roman" charset="0"/>
                <a:ea typeface="MS PGothic" charset="-128"/>
              </a:rPr>
              <a:t>       4.    Secondary assessment</a:t>
            </a:r>
            <a:endParaRPr lang="en-IN" altLang="en-US" dirty="0">
              <a:latin typeface="Times New Roman" charset="0"/>
              <a:ea typeface="MS PGothic" charset="-128"/>
            </a:endParaRPr>
          </a:p>
          <a:p>
            <a:r>
              <a:rPr lang="en-US" altLang="en-US" dirty="0">
                <a:latin typeface="Times New Roman" charset="0"/>
                <a:ea typeface="MS PGothic" charset="-128"/>
              </a:rPr>
              <a:t>       5.    Reassessment</a:t>
            </a:r>
            <a:endParaRPr lang="en-IN" altLang="en-US" dirty="0">
              <a:latin typeface="Times New Roman" charset="0"/>
              <a:ea typeface="MS PGothic" charset="-128"/>
            </a:endParaRPr>
          </a:p>
          <a:p>
            <a:r>
              <a:rPr lang="en-US" altLang="en-US" dirty="0">
                <a:latin typeface="Times New Roman" charset="0"/>
                <a:ea typeface="MS PGothic" charset="-128"/>
              </a:rPr>
              <a:t>              a.    The order in which the steps are performed depends on the patient’s condition and the environment in which the patient is found.</a:t>
            </a:r>
            <a:endParaRPr lang="en-IN" altLang="en-US" dirty="0">
              <a:latin typeface="Times New Roman" charset="0"/>
              <a:ea typeface="MS PGothic" charset="-128"/>
            </a:endParaRPr>
          </a:p>
          <a:p>
            <a:r>
              <a:rPr lang="en-US" altLang="en-US" dirty="0">
                <a:latin typeface="Times New Roman" charset="0"/>
                <a:ea typeface="MS PGothic" charset="-128"/>
              </a:rPr>
              <a:t>              b.    It be may necessary to change the order of some of the steps after scene size-up based on your findings and the need to prioritize the care of certain conditions.</a:t>
            </a: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4465098-DDEB-964E-8B5D-9755509A30CA}" type="slidenum">
              <a:rPr lang="en-US" altLang="en-US" sz="1200"/>
              <a:pPr eaLnBrk="1" hangingPunct="1"/>
              <a:t>13</a:t>
            </a:fld>
            <a:endParaRPr lang="en-US" altLang="en-US" sz="1200" dirty="0"/>
          </a:p>
        </p:txBody>
      </p:sp>
    </p:spTree>
    <p:extLst>
      <p:ext uri="{BB962C8B-B14F-4D97-AF65-F5344CB8AC3E}">
        <p14:creationId xmlns:p14="http://schemas.microsoft.com/office/powerpoint/2010/main" val="21316214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Posterior body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17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5D4BEAE-0FA8-1044-BBFA-007B8CAF30D7}" type="slidenum">
              <a:rPr lang="en-US" altLang="en-US" sz="1200"/>
              <a:pPr eaLnBrk="1" hangingPunct="1"/>
              <a:t>130</a:t>
            </a:fld>
            <a:endParaRPr lang="en-US" altLang="en-US" sz="1200" dirty="0"/>
          </a:p>
        </p:txBody>
      </p:sp>
    </p:spTree>
    <p:extLst>
      <p:ext uri="{BB962C8B-B14F-4D97-AF65-F5344CB8AC3E}">
        <p14:creationId xmlns:p14="http://schemas.microsoft.com/office/powerpoint/2010/main" val="2034049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Assess vital signs using the appropriate monitoring device.</a:t>
            </a:r>
            <a:endParaRPr lang="en-IN" altLang="en-US" dirty="0">
              <a:latin typeface="Times New Roman" charset="0"/>
              <a:ea typeface="MS PGothic" charset="-128"/>
            </a:endParaRPr>
          </a:p>
          <a:p>
            <a:r>
              <a:rPr lang="en-US" altLang="en-US" dirty="0">
                <a:latin typeface="Times New Roman" charset="0"/>
                <a:ea typeface="MS PGothic" charset="-128"/>
              </a:rPr>
              <a:t>      1.    These devices should never be used to replace your comprehensive assessment of your patient.</a:t>
            </a:r>
            <a:endParaRPr lang="en-IN" altLang="en-US" dirty="0">
              <a:latin typeface="Times New Roman" charset="0"/>
              <a:ea typeface="MS PGothic" charset="-128"/>
            </a:endParaRPr>
          </a:p>
          <a:p>
            <a:r>
              <a:rPr lang="en-US" altLang="en-US" dirty="0">
                <a:latin typeface="Times New Roman" charset="0"/>
                <a:ea typeface="MS PGothic" charset="-128"/>
              </a:rPr>
              <a:t>      2.    Pulse oximetry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18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03AA1A2-5119-9340-94CC-A72B2E3144E3}" type="slidenum">
              <a:rPr lang="en-US" altLang="en-US" sz="1200"/>
              <a:pPr eaLnBrk="1" hangingPunct="1"/>
              <a:t>131</a:t>
            </a:fld>
            <a:endParaRPr lang="en-US" altLang="en-US" sz="1200" dirty="0"/>
          </a:p>
        </p:txBody>
      </p:sp>
    </p:spTree>
    <p:extLst>
      <p:ext uri="{BB962C8B-B14F-4D97-AF65-F5344CB8AC3E}">
        <p14:creationId xmlns:p14="http://schemas.microsoft.com/office/powerpoint/2010/main" val="41273236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Pulse oximetry</a:t>
            </a:r>
            <a:endParaRPr lang="en-IN" altLang="en-US" dirty="0">
              <a:latin typeface="Times New Roman" charset="0"/>
              <a:ea typeface="MS PGothic" charset="-128"/>
            </a:endParaRPr>
          </a:p>
        </p:txBody>
      </p:sp>
      <p:sp>
        <p:nvSpPr>
          <p:cNvPr id="319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C5E5DB2-6AFF-4B4D-9F82-21FF069BE31B}" type="slidenum">
              <a:rPr lang="en-US" altLang="en-US" sz="1200"/>
              <a:pPr eaLnBrk="1" hangingPunct="1"/>
              <a:t>132</a:t>
            </a:fld>
            <a:endParaRPr lang="en-US" altLang="en-US" sz="1200" dirty="0"/>
          </a:p>
        </p:txBody>
      </p:sp>
    </p:spTree>
    <p:extLst>
      <p:ext uri="{BB962C8B-B14F-4D97-AF65-F5344CB8AC3E}">
        <p14:creationId xmlns:p14="http://schemas.microsoft.com/office/powerpoint/2010/main" val="42066193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ln/>
        </p:spPr>
      </p:sp>
      <p:sp>
        <p:nvSpPr>
          <p:cNvPr id="320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Capnography</a:t>
            </a:r>
            <a:endParaRPr lang="en-IN" altLang="en-US" dirty="0">
              <a:latin typeface="Times New Roman" charset="0"/>
              <a:ea typeface="MS PGothic" charset="-128"/>
            </a:endParaRPr>
          </a:p>
          <a:p>
            <a:r>
              <a:rPr lang="en-US" altLang="en-US" dirty="0">
                <a:latin typeface="Times New Roman" charset="0"/>
                <a:ea typeface="MS PGothic" charset="-128"/>
              </a:rPr>
              <a:t>4.    Blood glucometry</a:t>
            </a:r>
            <a:endParaRPr lang="en-IN" altLang="en-US" dirty="0">
              <a:latin typeface="Times New Roman" charset="0"/>
              <a:ea typeface="MS PGothic" charset="-128"/>
            </a:endParaRPr>
          </a:p>
          <a:p>
            <a:r>
              <a:rPr lang="en-US" altLang="en-US" dirty="0">
                <a:latin typeface="Times New Roman" charset="0"/>
                <a:ea typeface="MS PGothic" charset="-128"/>
              </a:rPr>
              <a:t>       a.    See Skill Drill 10-6.</a:t>
            </a:r>
            <a:endParaRPr lang="en-IN" altLang="en-US" dirty="0">
              <a:latin typeface="Times New Roman" charset="0"/>
              <a:ea typeface="MS PGothic" charset="-128"/>
            </a:endParaRPr>
          </a:p>
        </p:txBody>
      </p:sp>
      <p:sp>
        <p:nvSpPr>
          <p:cNvPr id="320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15B6A5-14D3-E04B-ABB2-AD2E134EB643}" type="slidenum">
              <a:rPr lang="en-US" altLang="en-US" sz="1200"/>
              <a:pPr eaLnBrk="1" hangingPunct="1"/>
              <a:t>133</a:t>
            </a:fld>
            <a:endParaRPr lang="en-US" altLang="en-US" sz="1200" dirty="0"/>
          </a:p>
        </p:txBody>
      </p:sp>
    </p:spTree>
    <p:extLst>
      <p:ext uri="{BB962C8B-B14F-4D97-AF65-F5344CB8AC3E}">
        <p14:creationId xmlns:p14="http://schemas.microsoft.com/office/powerpoint/2010/main" val="54902604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Noninvasive blood pressure measurement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21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DE71BD2-FD33-5E4B-9B6B-E9243632628B}" type="slidenum">
              <a:rPr lang="en-US" altLang="en-US" sz="1200"/>
              <a:pPr eaLnBrk="1" hangingPunct="1"/>
              <a:t>134</a:t>
            </a:fld>
            <a:endParaRPr lang="en-US" altLang="en-US" sz="1200" dirty="0"/>
          </a:p>
        </p:txBody>
      </p:sp>
    </p:spTree>
    <p:extLst>
      <p:ext uri="{BB962C8B-B14F-4D97-AF65-F5344CB8AC3E}">
        <p14:creationId xmlns:p14="http://schemas.microsoft.com/office/powerpoint/2010/main" val="189094038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Reassessment</a:t>
            </a:r>
          </a:p>
          <a:p>
            <a:r>
              <a:rPr lang="en-US" altLang="en-US" dirty="0">
                <a:latin typeface="Times New Roman" charset="0"/>
                <a:ea typeface="MS PGothic" charset="-128"/>
              </a:rPr>
              <a:t>A.    Perform a reassessment at regular intervals during the assessment process.</a:t>
            </a:r>
            <a:endParaRPr lang="en-IN" altLang="en-US" dirty="0">
              <a:latin typeface="Times New Roman" charset="0"/>
              <a:ea typeface="MS PGothic" charset="-128"/>
            </a:endParaRPr>
          </a:p>
          <a:p>
            <a:r>
              <a:rPr lang="en-US" altLang="en-US" dirty="0">
                <a:latin typeface="Times New Roman" charset="0"/>
                <a:ea typeface="MS PGothic" charset="-128"/>
              </a:rPr>
              <a:t>       1.    The purpose of reassessment is to identify and treat changes in a patient’s condition.</a:t>
            </a:r>
            <a:endParaRPr lang="en-IN" altLang="en-US" dirty="0">
              <a:latin typeface="Times New Roman" charset="0"/>
              <a:ea typeface="MS PGothic" charset="-128"/>
            </a:endParaRPr>
          </a:p>
          <a:p>
            <a:r>
              <a:rPr lang="en-US" altLang="en-US" dirty="0">
                <a:latin typeface="Times New Roman" charset="0"/>
                <a:ea typeface="MS PGothic" charset="-128"/>
              </a:rPr>
              <a:t>B.    Repeat the primary assessment.</a:t>
            </a:r>
            <a:endParaRPr lang="en-IN" altLang="en-US" dirty="0">
              <a:latin typeface="Times New Roman" charset="0"/>
              <a:ea typeface="MS PGothic" charset="-128"/>
            </a:endParaRPr>
          </a:p>
          <a:p>
            <a:r>
              <a:rPr lang="en-US" altLang="en-US" dirty="0">
                <a:latin typeface="Times New Roman" charset="0"/>
                <a:ea typeface="MS PGothic" charset="-128"/>
              </a:rPr>
              <a:t>C.    Reassess vital signs.</a:t>
            </a:r>
            <a:endParaRPr lang="en-IN" altLang="en-US" dirty="0">
              <a:latin typeface="Times New Roman" charset="0"/>
              <a:ea typeface="MS PGothic" charset="-128"/>
            </a:endParaRPr>
          </a:p>
          <a:p>
            <a:r>
              <a:rPr lang="en-US" altLang="en-US" dirty="0">
                <a:latin typeface="Times New Roman" charset="0"/>
                <a:ea typeface="MS PGothic" charset="-128"/>
              </a:rPr>
              <a:t>       1.    Compare the baseline vitals obtained during the primary assessment with any and all subsequent vital signs.</a:t>
            </a:r>
            <a:endParaRPr lang="en-IN" altLang="en-US" dirty="0">
              <a:latin typeface="Times New Roman" charset="0"/>
              <a:ea typeface="MS PGothic" charset="-128"/>
            </a:endParaRPr>
          </a:p>
          <a:p>
            <a:r>
              <a:rPr lang="en-US" altLang="en-US" dirty="0">
                <a:latin typeface="Times New Roman" charset="0"/>
                <a:ea typeface="MS PGothic" charset="-128"/>
              </a:rPr>
              <a:t>       2.    Look for trends.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22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C7F80C3-55C7-5042-8971-F67C5BEB790E}" type="slidenum">
              <a:rPr lang="en-US" altLang="en-US" sz="1200"/>
              <a:pPr eaLnBrk="1" hangingPunct="1"/>
              <a:t>135</a:t>
            </a:fld>
            <a:endParaRPr lang="en-US" altLang="en-US" sz="1200" dirty="0"/>
          </a:p>
        </p:txBody>
      </p:sp>
    </p:spTree>
    <p:extLst>
      <p:ext uri="{BB962C8B-B14F-4D97-AF65-F5344CB8AC3E}">
        <p14:creationId xmlns:p14="http://schemas.microsoft.com/office/powerpoint/2010/main" val="42450832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Reassess the chief complaint.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23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D9BA42-FB74-2246-896B-D54E6C754211}" type="slidenum">
              <a:rPr lang="en-US" altLang="en-US" sz="1200"/>
              <a:pPr eaLnBrk="1" hangingPunct="1"/>
              <a:t>136</a:t>
            </a:fld>
            <a:endParaRPr lang="en-US" altLang="en-US" sz="1200" dirty="0"/>
          </a:p>
        </p:txBody>
      </p:sp>
    </p:spTree>
    <p:extLst>
      <p:ext uri="{BB962C8B-B14F-4D97-AF65-F5344CB8AC3E}">
        <p14:creationId xmlns:p14="http://schemas.microsoft.com/office/powerpoint/2010/main" val="77067571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Recheck interventions.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24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2DB152-7353-B544-80EB-FEAB3B368235}" type="slidenum">
              <a:rPr lang="en-US" altLang="en-US" sz="1200"/>
              <a:pPr eaLnBrk="1" hangingPunct="1"/>
              <a:t>137</a:t>
            </a:fld>
            <a:endParaRPr lang="en-US" altLang="en-US" sz="1200" dirty="0"/>
          </a:p>
        </p:txBody>
      </p:sp>
    </p:spTree>
    <p:extLst>
      <p:ext uri="{BB962C8B-B14F-4D97-AF65-F5344CB8AC3E}">
        <p14:creationId xmlns:p14="http://schemas.microsoft.com/office/powerpoint/2010/main" val="127283333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Identify and treat changes in the patient’s condition.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AB23A0-7700-9148-9AE9-7C30ADC7FC8E}" type="slidenum">
              <a:rPr lang="en-US" altLang="en-US" sz="1200"/>
              <a:pPr eaLnBrk="1" hangingPunct="1"/>
              <a:t>138</a:t>
            </a:fld>
            <a:endParaRPr lang="en-US" altLang="en-US" sz="1200" dirty="0"/>
          </a:p>
        </p:txBody>
      </p:sp>
    </p:spTree>
    <p:extLst>
      <p:ext uri="{BB962C8B-B14F-4D97-AF65-F5344CB8AC3E}">
        <p14:creationId xmlns:p14="http://schemas.microsoft.com/office/powerpoint/2010/main" val="1425236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Rarely does one sign or symptom show you the patient’s status or underlying problem.</a:t>
            </a:r>
            <a:endParaRPr lang="en-IN" altLang="en-US" dirty="0">
              <a:latin typeface="Times New Roman" charset="0"/>
              <a:ea typeface="MS PGothic" charset="-128"/>
            </a:endParaRPr>
          </a:p>
          <a:p>
            <a:r>
              <a:rPr lang="en-US" altLang="en-US" dirty="0">
                <a:latin typeface="Times New Roman" charset="0"/>
                <a:ea typeface="MS PGothic" charset="-128"/>
              </a:rPr>
              <a:t>       1.    A symptom is a subjective condition the patient feels and tells you about.</a:t>
            </a:r>
            <a:endParaRPr lang="en-IN" altLang="en-US" dirty="0">
              <a:latin typeface="Times New Roman" charset="0"/>
              <a:ea typeface="MS PGothic" charset="-128"/>
            </a:endParaRPr>
          </a:p>
          <a:p>
            <a:r>
              <a:rPr lang="en-US" altLang="en-US" dirty="0">
                <a:latin typeface="Times New Roman" charset="0"/>
                <a:ea typeface="MS PGothic" charset="-128"/>
              </a:rPr>
              <a:t>       2.    A sign is an objective condition you can observe or measure about the patient.</a:t>
            </a:r>
            <a:endParaRPr lang="en-IN" altLang="en-US" dirty="0">
              <a:latin typeface="Times New Roman" charset="0"/>
              <a:ea typeface="MS PGothic"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45EACB-E2FC-D249-B7C3-F6933C7D17FD}" type="slidenum">
              <a:rPr lang="en-US" altLang="en-US" sz="1200"/>
              <a:pPr eaLnBrk="1" hangingPunct="1"/>
              <a:t>14</a:t>
            </a:fld>
            <a:endParaRPr lang="en-US" altLang="en-US" sz="1200" dirty="0"/>
          </a:p>
        </p:txBody>
      </p:sp>
    </p:spTree>
    <p:extLst>
      <p:ext uri="{BB962C8B-B14F-4D97-AF65-F5344CB8AC3E}">
        <p14:creationId xmlns:p14="http://schemas.microsoft.com/office/powerpoint/2010/main" val="61336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Scene Size-up</a:t>
            </a:r>
          </a:p>
          <a:p>
            <a:r>
              <a:rPr lang="en-US" altLang="en-US" dirty="0">
                <a:latin typeface="Times New Roman" charset="0"/>
                <a:ea typeface="MS PGothic" charset="-128"/>
              </a:rPr>
              <a:t>A.    The scene size-up refers to your evaluation of the conditions in which you will be operating.</a:t>
            </a:r>
            <a:endParaRPr lang="en-IN" altLang="en-US" dirty="0">
              <a:latin typeface="Times New Roman" charset="0"/>
              <a:ea typeface="MS PGothic" charset="-128"/>
            </a:endParaRPr>
          </a:p>
          <a:p>
            <a:r>
              <a:rPr lang="en-US" altLang="en-US" dirty="0">
                <a:latin typeface="Times New Roman" charset="0"/>
                <a:ea typeface="MS PGothic" charset="-128"/>
              </a:rPr>
              <a:t>       1.   Situational awareness is necessary throughout the entire call to ensure safety. </a:t>
            </a:r>
            <a:endParaRPr lang="en-IN" altLang="en-US" dirty="0">
              <a:latin typeface="Times New Roman" charset="0"/>
              <a:ea typeface="MS PGothic" charset="-128"/>
            </a:endParaRPr>
          </a:p>
          <a:p>
            <a:r>
              <a:rPr lang="en-US" altLang="en-US" dirty="0">
                <a:latin typeface="Times New Roman" charset="0"/>
                <a:ea typeface="MS PGothic" charset="-128"/>
              </a:rPr>
              <a:t>       2.   Dispatch provides basic information about the request for assistance. </a:t>
            </a:r>
            <a:endParaRPr lang="en-IN" altLang="en-US" dirty="0">
              <a:latin typeface="Times New Roman" charset="0"/>
              <a:ea typeface="MS PGothic" charset="-128"/>
            </a:endParaRPr>
          </a:p>
          <a:p>
            <a:r>
              <a:rPr lang="en-US" altLang="en-US" dirty="0">
                <a:latin typeface="Times New Roman" charset="0"/>
                <a:ea typeface="MS PGothic" charset="-128"/>
              </a:rPr>
              <a:t>             a.    Scene size-up combines information and observations to help ensure safe and effective operations. </a:t>
            </a:r>
            <a:endParaRPr lang="en-IN" altLang="en-US" dirty="0">
              <a:latin typeface="Times New Roman" charset="0"/>
              <a:ea typeface="MS PGothic" charset="-128"/>
            </a:endParaRPr>
          </a:p>
          <a:p>
            <a:r>
              <a:rPr lang="en-US" altLang="en-US" dirty="0">
                <a:latin typeface="Times New Roman" charset="0"/>
                <a:ea typeface="MS PGothic" charset="-128"/>
              </a:rPr>
              <a:t>                     i.    An understanding of the situation and conditions prior to responding</a:t>
            </a:r>
            <a:endParaRPr lang="en-IN" altLang="en-US" dirty="0">
              <a:latin typeface="Times New Roman" charset="0"/>
              <a:ea typeface="MS PGothic" charset="-128"/>
            </a:endParaRPr>
          </a:p>
          <a:p>
            <a:r>
              <a:rPr lang="en-US" altLang="en-US" dirty="0">
                <a:latin typeface="Times New Roman" charset="0"/>
                <a:ea typeface="MS PGothic" charset="-128"/>
              </a:rPr>
              <a:t>                     ii.   The dispatcher’s information</a:t>
            </a:r>
            <a:endParaRPr lang="en-IN" altLang="en-US" dirty="0">
              <a:latin typeface="Times New Roman" charset="0"/>
              <a:ea typeface="MS PGothic" charset="-128"/>
            </a:endParaRPr>
          </a:p>
          <a:p>
            <a:r>
              <a:rPr lang="en-US" altLang="en-US" dirty="0">
                <a:latin typeface="Times New Roman" charset="0"/>
                <a:ea typeface="MS PGothic" charset="-128"/>
              </a:rPr>
              <a:t>                     iii.  An observation of the scene</a:t>
            </a:r>
            <a:endParaRPr lang="en-IN" altLang="en-US" dirty="0">
              <a:latin typeface="Times New Roman" charset="0"/>
              <a:ea typeface="MS PGothic"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A7CFEA-46CE-7340-9A2A-E3174A0E0FFA}" type="slidenum">
              <a:rPr lang="en-US" altLang="en-US" sz="1200"/>
              <a:pPr eaLnBrk="1" hangingPunct="1"/>
              <a:t>15</a:t>
            </a:fld>
            <a:endParaRPr lang="en-US" altLang="en-US" sz="1200" dirty="0"/>
          </a:p>
        </p:txBody>
      </p:sp>
    </p:spTree>
    <p:extLst>
      <p:ext uri="{BB962C8B-B14F-4D97-AF65-F5344CB8AC3E}">
        <p14:creationId xmlns:p14="http://schemas.microsoft.com/office/powerpoint/2010/main" val="883612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Ensure scene safety.</a:t>
            </a:r>
            <a:endParaRPr lang="en-IN" altLang="en-US" dirty="0">
              <a:latin typeface="Times New Roman" charset="0"/>
              <a:ea typeface="MS PGothic" charset="-128"/>
            </a:endParaRPr>
          </a:p>
          <a:p>
            <a:r>
              <a:rPr lang="en-US" altLang="en-US" dirty="0">
                <a:latin typeface="Times New Roman" charset="0"/>
                <a:ea typeface="MS PGothic" charset="-128"/>
              </a:rPr>
              <a:t>       1.    Issues that you may encounter in the prehospital setting can range from minor difficulties to major dangers.</a:t>
            </a:r>
            <a:endParaRPr lang="en-IN" altLang="en-US" dirty="0">
              <a:latin typeface="Times New Roman" charset="0"/>
              <a:ea typeface="MS PGothic" charset="-128"/>
            </a:endParaRPr>
          </a:p>
          <a:p>
            <a:r>
              <a:rPr lang="en-US" altLang="en-US" dirty="0">
                <a:latin typeface="Times New Roman" charset="0"/>
                <a:ea typeface="MS PGothic" charset="-128"/>
              </a:rPr>
              <a:t>       2.    If a scene is not safe for you and your team to enter the scene and approach and manage the patient, do what you can to make it safe or call for additional resources.</a:t>
            </a:r>
            <a:endParaRPr lang="en-IN" altLang="en-US" dirty="0">
              <a:latin typeface="Times New Roman" charset="0"/>
              <a:ea typeface="MS PGothic" charset="-128"/>
            </a:endParaRPr>
          </a:p>
          <a:p>
            <a:r>
              <a:rPr lang="en-US" altLang="en-US" dirty="0">
                <a:latin typeface="Times New Roman" charset="0"/>
                <a:ea typeface="MS PGothic" charset="-128"/>
              </a:rPr>
              <a:t>       3.    Consider traffic safety issues and issues related to scene safety if you must approach a patient on a working roadway.</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6CA18C4-D9DA-CA40-A24F-C23A44D1E489}" type="slidenum">
              <a:rPr lang="en-US" altLang="en-US" sz="1200"/>
              <a:pPr eaLnBrk="1" hangingPunct="1"/>
              <a:t>16</a:t>
            </a:fld>
            <a:endParaRPr lang="en-US" altLang="en-US" sz="1200" dirty="0"/>
          </a:p>
        </p:txBody>
      </p:sp>
    </p:spTree>
    <p:extLst>
      <p:ext uri="{BB962C8B-B14F-4D97-AF65-F5344CB8AC3E}">
        <p14:creationId xmlns:p14="http://schemas.microsoft.com/office/powerpoint/2010/main" val="1018944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Consider environmental conditions at the scene.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4988E40-5133-F140-940A-7E8FDC272BBC}" type="slidenum">
              <a:rPr lang="en-US" altLang="en-US" sz="1200"/>
              <a:pPr eaLnBrk="1" hangingPunct="1"/>
              <a:t>17</a:t>
            </a:fld>
            <a:endParaRPr lang="en-US" altLang="en-US" sz="1200" dirty="0"/>
          </a:p>
        </p:txBody>
      </p:sp>
    </p:spTree>
    <p:extLst>
      <p:ext uri="{BB962C8B-B14F-4D97-AF65-F5344CB8AC3E}">
        <p14:creationId xmlns:p14="http://schemas.microsoft.com/office/powerpoint/2010/main" val="1357391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If appropriate, help protect bystanders from becoming patients as well.</a:t>
            </a:r>
            <a:endParaRPr lang="en-IN" altLang="en-US" dirty="0">
              <a:latin typeface="Times New Roman" charset="0"/>
              <a:ea typeface="MS PGothic" charset="-128"/>
            </a:endParaRPr>
          </a:p>
          <a:p>
            <a:r>
              <a:rPr lang="en-US" altLang="en-US" dirty="0">
                <a:latin typeface="Times New Roman" charset="0"/>
                <a:ea typeface="MS PGothic" charset="-128"/>
              </a:rPr>
              <a:t>6.    Some forms of hazards:</a:t>
            </a:r>
            <a:endParaRPr lang="en-IN" altLang="en-US" dirty="0">
              <a:latin typeface="Times New Roman" charset="0"/>
              <a:ea typeface="MS PGothic" charset="-128"/>
            </a:endParaRPr>
          </a:p>
          <a:p>
            <a:r>
              <a:rPr lang="en-US" altLang="en-US" dirty="0">
                <a:latin typeface="Times New Roman" charset="0"/>
                <a:ea typeface="MS PGothic" charset="-128"/>
              </a:rPr>
              <a:t>       a.    Environmental</a:t>
            </a:r>
            <a:endParaRPr lang="en-IN" altLang="en-US" dirty="0">
              <a:latin typeface="Times New Roman" charset="0"/>
              <a:ea typeface="MS PGothic" charset="-128"/>
            </a:endParaRPr>
          </a:p>
          <a:p>
            <a:r>
              <a:rPr lang="en-US" altLang="en-US" dirty="0">
                <a:latin typeface="Times New Roman" charset="0"/>
                <a:ea typeface="MS PGothic" charset="-128"/>
              </a:rPr>
              <a:t>       b.    Physical (sharp metal, broken glass, slip-and-fall hazards)</a:t>
            </a:r>
            <a:endParaRPr lang="en-IN" altLang="en-US" dirty="0">
              <a:latin typeface="Times New Roman" charset="0"/>
              <a:ea typeface="MS PGothic" charset="-128"/>
            </a:endParaRPr>
          </a:p>
          <a:p>
            <a:r>
              <a:rPr lang="en-US" altLang="en-US" dirty="0">
                <a:latin typeface="Times New Roman" charset="0"/>
                <a:ea typeface="MS PGothic" charset="-128"/>
              </a:rPr>
              <a:t>       c.    Chemical (hazardous materials)</a:t>
            </a:r>
            <a:endParaRPr lang="en-IN" altLang="en-US" dirty="0">
              <a:latin typeface="Times New Roman" charset="0"/>
              <a:ea typeface="MS PGothic" charset="-128"/>
            </a:endParaRPr>
          </a:p>
          <a:p>
            <a:r>
              <a:rPr lang="en-US" altLang="en-US" dirty="0">
                <a:latin typeface="Times New Roman" charset="0"/>
                <a:ea typeface="MS PGothic" charset="-128"/>
              </a:rPr>
              <a:t>       d.    Electrical</a:t>
            </a:r>
            <a:endParaRPr lang="en-IN" altLang="en-US" dirty="0">
              <a:latin typeface="Times New Roman" charset="0"/>
              <a:ea typeface="MS PGothic" charset="-128"/>
            </a:endParaRPr>
          </a:p>
          <a:p>
            <a:r>
              <a:rPr lang="en-US" altLang="en-US" dirty="0">
                <a:latin typeface="Times New Roman" charset="0"/>
                <a:ea typeface="MS PGothic" charset="-128"/>
              </a:rPr>
              <a:t>       e.    Water</a:t>
            </a:r>
            <a:endParaRPr lang="en-IN" altLang="en-US" dirty="0">
              <a:latin typeface="Times New Roman" charset="0"/>
              <a:ea typeface="MS PGothic" charset="-128"/>
            </a:endParaRPr>
          </a:p>
          <a:p>
            <a:r>
              <a:rPr lang="en-US" altLang="en-US" dirty="0">
                <a:latin typeface="Times New Roman" charset="0"/>
                <a:ea typeface="MS PGothic" charset="-128"/>
              </a:rPr>
              <a:t>       f.     Fire</a:t>
            </a:r>
            <a:endParaRPr lang="en-IN" altLang="en-US" dirty="0">
              <a:latin typeface="Times New Roman" charset="0"/>
              <a:ea typeface="MS PGothic" charset="-128"/>
            </a:endParaRPr>
          </a:p>
          <a:p>
            <a:r>
              <a:rPr lang="en-US" altLang="en-US" dirty="0">
                <a:latin typeface="Times New Roman" charset="0"/>
                <a:ea typeface="MS PGothic" charset="-128"/>
              </a:rPr>
              <a:t>       g.    Explosions</a:t>
            </a:r>
            <a:endParaRPr lang="en-IN" altLang="en-US" dirty="0">
              <a:latin typeface="Times New Roman" charset="0"/>
              <a:ea typeface="MS PGothic" charset="-128"/>
            </a:endParaRPr>
          </a:p>
          <a:p>
            <a:r>
              <a:rPr lang="en-US" altLang="en-US" dirty="0">
                <a:latin typeface="Times New Roman" charset="0"/>
                <a:ea typeface="MS PGothic" charset="-128"/>
              </a:rPr>
              <a:t>       h.    Physical violence</a:t>
            </a:r>
            <a:endParaRPr lang="en-IN" altLang="en-US" dirty="0">
              <a:latin typeface="Times New Roman" charset="0"/>
              <a:ea typeface="MS PGothic" charset="-128"/>
            </a:endParaRPr>
          </a:p>
          <a:p>
            <a:r>
              <a:rPr lang="en-US" altLang="en-US" dirty="0">
                <a:latin typeface="Times New Roman" charset="0"/>
                <a:ea typeface="MS PGothic" charset="-128"/>
              </a:rPr>
              <a:t>7.    Be aware of scenes that have the potential for violence.</a:t>
            </a:r>
            <a:endParaRPr lang="en-IN" altLang="en-US" dirty="0">
              <a:latin typeface="Times New Roman" charset="0"/>
              <a:ea typeface="MS PGothic" charset="-128"/>
            </a:endParaRPr>
          </a:p>
          <a:p>
            <a:r>
              <a:rPr lang="en-US" altLang="en-US" dirty="0">
                <a:latin typeface="Times New Roman" charset="0"/>
                <a:ea typeface="MS PGothic" charset="-128"/>
              </a:rPr>
              <a:t>       a.    Violent patients</a:t>
            </a:r>
            <a:endParaRPr lang="en-IN" altLang="en-US" dirty="0">
              <a:latin typeface="Times New Roman" charset="0"/>
              <a:ea typeface="MS PGothic" charset="-128"/>
            </a:endParaRPr>
          </a:p>
          <a:p>
            <a:r>
              <a:rPr lang="en-US" altLang="en-US" dirty="0">
                <a:latin typeface="Times New Roman" charset="0"/>
                <a:ea typeface="MS PGothic" charset="-128"/>
              </a:rPr>
              <a:t>       b.    Distraught family members</a:t>
            </a:r>
            <a:endParaRPr lang="en-IN" altLang="en-US" dirty="0">
              <a:latin typeface="Times New Roman" charset="0"/>
              <a:ea typeface="MS PGothic" charset="-128"/>
            </a:endParaRPr>
          </a:p>
          <a:p>
            <a:r>
              <a:rPr lang="en-US" altLang="en-US" dirty="0">
                <a:latin typeface="Times New Roman" charset="0"/>
                <a:ea typeface="MS PGothic" charset="-128"/>
              </a:rPr>
              <a:t>       c.    Angry bystanders</a:t>
            </a:r>
            <a:endParaRPr lang="en-IN" altLang="en-US" dirty="0">
              <a:latin typeface="Times New Roman" charset="0"/>
              <a:ea typeface="MS PGothic" charset="-128"/>
            </a:endParaRPr>
          </a:p>
          <a:p>
            <a:r>
              <a:rPr lang="en-US" altLang="en-US" dirty="0">
                <a:latin typeface="Times New Roman" charset="0"/>
                <a:ea typeface="MS PGothic" charset="-128"/>
              </a:rPr>
              <a:t>       d.    Gangs</a:t>
            </a:r>
            <a:endParaRPr lang="en-IN" altLang="en-US" dirty="0">
              <a:latin typeface="Times New Roman" charset="0"/>
              <a:ea typeface="MS PGothic" charset="-128"/>
            </a:endParaRPr>
          </a:p>
          <a:p>
            <a:r>
              <a:rPr lang="en-US" altLang="en-US" dirty="0">
                <a:latin typeface="Times New Roman" charset="0"/>
                <a:ea typeface="MS PGothic" charset="-128"/>
              </a:rPr>
              <a:t>       e.    Unruly crowds</a:t>
            </a:r>
            <a:endParaRPr lang="en-IN" altLang="en-US" dirty="0">
              <a:latin typeface="Times New Roman" charset="0"/>
              <a:ea typeface="MS PGothic" charset="-128"/>
            </a:endParaRPr>
          </a:p>
          <a:p>
            <a:r>
              <a:rPr lang="en-US" altLang="en-US" dirty="0">
                <a:latin typeface="Times New Roman" charset="0"/>
                <a:ea typeface="MS PGothic" charset="-128"/>
              </a:rPr>
              <a:t>8.    An emergency scene is a dynamically changing environment.</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EBF9634-17E9-9E4F-B5E4-F0426C5086C1}" type="slidenum">
              <a:rPr lang="en-US" altLang="en-US" sz="1200"/>
              <a:pPr eaLnBrk="1" hangingPunct="1"/>
              <a:t>18</a:t>
            </a:fld>
            <a:endParaRPr lang="en-US" altLang="en-US" sz="1200" dirty="0"/>
          </a:p>
        </p:txBody>
      </p:sp>
    </p:spTree>
    <p:extLst>
      <p:ext uri="{BB962C8B-B14F-4D97-AF65-F5344CB8AC3E}">
        <p14:creationId xmlns:p14="http://schemas.microsoft.com/office/powerpoint/2010/main" val="963503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Determine mechanism of injury (MOI)/nature of illness (NOI).</a:t>
            </a:r>
            <a:endParaRPr lang="en-IN" altLang="en-US" dirty="0">
              <a:latin typeface="Times New Roman" charset="0"/>
              <a:ea typeface="MS PGothic" charset="-128"/>
            </a:endParaRPr>
          </a:p>
          <a:p>
            <a:r>
              <a:rPr lang="en-US" altLang="en-US" dirty="0">
                <a:latin typeface="Times New Roman" charset="0"/>
                <a:ea typeface="MS PGothic" charset="-128"/>
              </a:rPr>
              <a:t>        1.    Calls for assistance to which you may respond can be categorized as medical conditions, traumatic injuries, or both.</a:t>
            </a:r>
            <a:endParaRPr lang="en-IN" altLang="en-US" dirty="0">
              <a:latin typeface="Times New Roman" charset="0"/>
              <a:ea typeface="MS PGothic" charset="-128"/>
            </a:endParaRPr>
          </a:p>
          <a:p>
            <a:r>
              <a:rPr lang="en-US" altLang="en-US" dirty="0">
                <a:latin typeface="Times New Roman" charset="0"/>
                <a:ea typeface="MS PGothic" charset="-128"/>
              </a:rPr>
              <a:t>        2.    Traumatic injuries are the result of physical forces applied to the outside of the body, usually from an object striking the body or the body striking an object.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A7E59E5-A3A2-1141-A048-97C6DCD3EEE5}"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56842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Assessment</a:t>
            </a:r>
          </a:p>
          <a:p>
            <a:r>
              <a:rPr lang="en-US" altLang="en-US" dirty="0">
                <a:latin typeface="Times New Roman" charset="0"/>
                <a:ea typeface="MS PGothic" charset="-128"/>
              </a:rPr>
              <a:t>Applies scene information and patient assessment findings (scene size-up, primary and secondary assessment, patient history, and reassessment) to guide emergency management.</a:t>
            </a:r>
          </a:p>
          <a:p>
            <a:endParaRPr lang="en-US" altLang="en-US" dirty="0">
              <a:latin typeface="Times New Roman" charset="0"/>
              <a:ea typeface="MS PGothic"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1DC57C-12BE-924E-9CF6-74AE09DD964C}" type="slidenum">
              <a:rPr lang="en-US" altLang="en-US" sz="1200"/>
              <a:pPr eaLnBrk="1" hangingPunct="1"/>
              <a:t>2</a:t>
            </a:fld>
            <a:endParaRPr lang="en-US" altLang="en-US" sz="1200" dirty="0"/>
          </a:p>
        </p:txBody>
      </p:sp>
    </p:spTree>
    <p:extLst>
      <p:ext uri="{BB962C8B-B14F-4D97-AF65-F5344CB8AC3E}">
        <p14:creationId xmlns:p14="http://schemas.microsoft.com/office/powerpoint/2010/main" val="880332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3.   For patients who have experienced traumatic injuries, determine the mechanism of injury (MOI). </a:t>
            </a:r>
          </a:p>
          <a:p>
            <a:r>
              <a:rPr lang="en-US" sz="1200" kern="1200" dirty="0">
                <a:solidFill>
                  <a:schemeClr val="tx1"/>
                </a:solidFill>
                <a:effectLst/>
                <a:latin typeface="Times New Roman" pitchFamily="18" charset="0"/>
                <a:ea typeface="MS PGothic" pitchFamily="34" charset="-128"/>
                <a:cs typeface="+mn-cs"/>
              </a:rPr>
              <a:t>      a.   Terms commonly associated with MOI include blunt trauma and penetrating trauma.</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5E3C4F4-0247-E14E-9DBA-47B5275AA36B}"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4551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3.   For patients who have experienced traumatic injuries, determine the mechanism of injury (MOI). </a:t>
            </a:r>
          </a:p>
          <a:p>
            <a:r>
              <a:rPr lang="en-US" sz="1200" kern="1200" dirty="0">
                <a:solidFill>
                  <a:schemeClr val="tx1"/>
                </a:solidFill>
                <a:effectLst/>
                <a:latin typeface="Times New Roman" pitchFamily="18" charset="0"/>
                <a:ea typeface="MS PGothic" pitchFamily="34" charset="-128"/>
                <a:cs typeface="+mn-cs"/>
              </a:rPr>
              <a:t>      a.   Terms commonly associated with MOI include blunt trauma and penetrating trauma.</a:t>
            </a: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7AA910A-B06E-8D4D-BDE4-E0AA237AA87F}" type="slidenum">
              <a:rPr lang="en-US" altLang="en-US" sz="1200"/>
              <a:pPr eaLnBrk="1" hangingPunct="1"/>
              <a:t>21</a:t>
            </a:fld>
            <a:endParaRPr lang="en-US" altLang="en-US" sz="1200" dirty="0"/>
          </a:p>
        </p:txBody>
      </p:sp>
    </p:spTree>
    <p:extLst>
      <p:ext uri="{BB962C8B-B14F-4D97-AF65-F5344CB8AC3E}">
        <p14:creationId xmlns:p14="http://schemas.microsoft.com/office/powerpoint/2010/main" val="1756952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For medical patients, determine the nature of illness (NOI).</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71D1CA-6675-D141-A732-2C30CFBB19F8}"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207832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Be aware of scenes with multiple patients who are exhibiting similar signs or symptoms.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63E7DC-9A75-564D-82E3-080587508B22}" type="slidenum">
              <a:rPr lang="en-US" altLang="en-US" sz="1200"/>
              <a:pPr eaLnBrk="1" hangingPunct="1"/>
              <a:t>23</a:t>
            </a:fld>
            <a:endParaRPr lang="en-US" altLang="en-US" sz="1200" dirty="0"/>
          </a:p>
        </p:txBody>
      </p:sp>
    </p:spTree>
    <p:extLst>
      <p:ext uri="{BB962C8B-B14F-4D97-AF65-F5344CB8AC3E}">
        <p14:creationId xmlns:p14="http://schemas.microsoft.com/office/powerpoint/2010/main" val="2021950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The importance of the MOI and NOI</a:t>
            </a:r>
            <a:endParaRPr lang="en-IN" altLang="en-US" dirty="0">
              <a:latin typeface="Times New Roman" charset="0"/>
              <a:ea typeface="MS PGothic" charset="-128"/>
            </a:endParaRPr>
          </a:p>
          <a:p>
            <a:r>
              <a:rPr lang="en-US" altLang="en-US" dirty="0">
                <a:latin typeface="Times New Roman" charset="0"/>
                <a:ea typeface="MS PGothic" charset="-128"/>
              </a:rPr>
              <a:t>        1.    Considering the MOI or NOI early can be of value in preparing to care for your patient.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F4EA18-2211-B141-A29F-3F33488BCCCE}"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142857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Take standard precautions</a:t>
            </a:r>
            <a:endParaRPr lang="en-IN" altLang="en-US" dirty="0">
              <a:latin typeface="Times New Roman" charset="0"/>
              <a:ea typeface="MS PGothic" charset="-128"/>
            </a:endParaRPr>
          </a:p>
          <a:p>
            <a:r>
              <a:rPr lang="en-US" altLang="en-US" dirty="0">
                <a:latin typeface="Times New Roman" charset="0"/>
                <a:ea typeface="MS PGothic" charset="-128"/>
              </a:rPr>
              <a:t>        1.    Standard precautions and personal protective equipment (PPE) need to be considered and adapted to the prehospital task at hand.</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247AE6-C650-FC4F-94E6-9F6B531EF6A5}" type="slidenum">
              <a:rPr lang="en-US" altLang="en-US" sz="1200"/>
              <a:pPr eaLnBrk="1" hangingPunct="1"/>
              <a:t>25</a:t>
            </a:fld>
            <a:endParaRPr lang="en-US" altLang="en-US" sz="1200" dirty="0"/>
          </a:p>
        </p:txBody>
      </p:sp>
    </p:spTree>
    <p:extLst>
      <p:ext uri="{BB962C8B-B14F-4D97-AF65-F5344CB8AC3E}">
        <p14:creationId xmlns:p14="http://schemas.microsoft.com/office/powerpoint/2010/main" val="904179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Standard precautions are protective measures that have traditionally been recommended by the Centers for Disease Control and Prevention for use in dealing with:</a:t>
            </a:r>
            <a:endParaRPr lang="en-IN" altLang="en-US" dirty="0">
              <a:latin typeface="Times New Roman" charset="0"/>
              <a:ea typeface="MS PGothic" charset="-128"/>
            </a:endParaRPr>
          </a:p>
          <a:p>
            <a:r>
              <a:rPr lang="en-US" altLang="en-US" dirty="0">
                <a:latin typeface="Times New Roman" charset="0"/>
                <a:ea typeface="MS PGothic" charset="-128"/>
              </a:rPr>
              <a:t>       a.    Objects</a:t>
            </a:r>
            <a:endParaRPr lang="en-IN" altLang="en-US" dirty="0">
              <a:latin typeface="Times New Roman" charset="0"/>
              <a:ea typeface="MS PGothic" charset="-128"/>
            </a:endParaRPr>
          </a:p>
          <a:p>
            <a:r>
              <a:rPr lang="en-US" altLang="en-US" dirty="0">
                <a:latin typeface="Times New Roman" charset="0"/>
                <a:ea typeface="MS PGothic" charset="-128"/>
              </a:rPr>
              <a:t>       b.    Blood</a:t>
            </a:r>
            <a:endParaRPr lang="en-IN" altLang="en-US" dirty="0">
              <a:latin typeface="Times New Roman" charset="0"/>
              <a:ea typeface="MS PGothic" charset="-128"/>
            </a:endParaRPr>
          </a:p>
          <a:p>
            <a:r>
              <a:rPr lang="en-US" altLang="en-US" dirty="0">
                <a:latin typeface="Times New Roman" charset="0"/>
                <a:ea typeface="MS PGothic" charset="-128"/>
              </a:rPr>
              <a:t>       c.    Body fluids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Other potential exposure risks of communicable disease</a:t>
            </a: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B2DA121-DD82-9D45-9144-9D16DA06A922}" type="slidenum">
              <a:rPr lang="en-US" altLang="en-US" sz="1200"/>
              <a:pPr eaLnBrk="1" hangingPunct="1"/>
              <a:t>26</a:t>
            </a:fld>
            <a:endParaRPr lang="en-US" altLang="en-US" sz="1200" dirty="0"/>
          </a:p>
        </p:txBody>
      </p:sp>
    </p:spTree>
    <p:extLst>
      <p:ext uri="{BB962C8B-B14F-4D97-AF65-F5344CB8AC3E}">
        <p14:creationId xmlns:p14="http://schemas.microsoft.com/office/powerpoint/2010/main" val="951662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The concept of standard precautions assumes that all blood, body fluids (except sweat), nonintact skin, and mucous membranes may pose a substantial risk of infection.</a:t>
            </a:r>
            <a:endParaRPr lang="en-IN" altLang="en-US" dirty="0">
              <a:latin typeface="Times New Roman" charset="0"/>
              <a:ea typeface="MS PGothic" charset="-128"/>
            </a:endParaRPr>
          </a:p>
          <a:p>
            <a:r>
              <a:rPr lang="en-US" altLang="en-US" dirty="0">
                <a:latin typeface="Times New Roman" charset="0"/>
                <a:ea typeface="MS PGothic" charset="-128"/>
              </a:rPr>
              <a:t>4.    When you step out of the EMS vehicle and before actual patient contact, standard precautions must have been taken or initiated.</a:t>
            </a:r>
            <a:endParaRPr lang="en-IN" altLang="en-US" dirty="0">
              <a:latin typeface="Times New Roman" charset="0"/>
              <a:ea typeface="MS PGothic" charset="-128"/>
            </a:endParaRPr>
          </a:p>
          <a:p>
            <a:r>
              <a:rPr lang="en-US" altLang="en-US" dirty="0">
                <a:latin typeface="Times New Roman" charset="0"/>
                <a:ea typeface="MS PGothic" charset="-128"/>
              </a:rPr>
              <a:t>       a.    At a minimum, gloves must be in place before any patient contact.</a:t>
            </a:r>
            <a:endParaRPr lang="en-IN" altLang="en-US" dirty="0">
              <a:latin typeface="Times New Roman" charset="0"/>
              <a:ea typeface="MS PGothic" charset="-128"/>
            </a:endParaRPr>
          </a:p>
          <a:p>
            <a:r>
              <a:rPr lang="en-US" altLang="en-US" dirty="0">
                <a:latin typeface="Times New Roman" charset="0"/>
                <a:ea typeface="MS PGothic" charset="-128"/>
              </a:rPr>
              <a:t>       b.    Also consider glasses and a mask.</a:t>
            </a:r>
            <a:endParaRPr lang="en-IN" altLang="en-US" dirty="0">
              <a:latin typeface="Times New Roman" charset="0"/>
              <a:ea typeface="MS PGothic" charset="-128"/>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A346E9C-7C86-0A4F-B227-DB6EA288FB30}"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38191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Determine number of patients.</a:t>
            </a:r>
            <a:endParaRPr lang="en-IN" altLang="en-US" dirty="0">
              <a:latin typeface="Times New Roman" charset="0"/>
              <a:ea typeface="MS PGothic" charset="-128"/>
            </a:endParaRPr>
          </a:p>
          <a:p>
            <a:r>
              <a:rPr lang="en-US" altLang="en-US" dirty="0">
                <a:latin typeface="Times New Roman" charset="0"/>
                <a:ea typeface="MS PGothic" charset="-128"/>
              </a:rPr>
              <a:t>      1.    During scene size-up, it is important to accurately identify the total number of patients.</a:t>
            </a:r>
            <a:endParaRPr lang="en-IN" altLang="en-US" dirty="0">
              <a:latin typeface="Times New Roman" charset="0"/>
              <a:ea typeface="MS PGothic" charset="-128"/>
            </a:endParaRPr>
          </a:p>
          <a:p>
            <a:r>
              <a:rPr lang="en-US" altLang="en-US" dirty="0">
                <a:latin typeface="Times New Roman" charset="0"/>
                <a:ea typeface="MS PGothic" charset="-128"/>
              </a:rPr>
              <a:t>      2.    When there are multiple patients, you should use the incident command system, identify the number of patients, and then begin triage.</a:t>
            </a:r>
            <a:endParaRPr lang="en-IN" altLang="en-US" dirty="0">
              <a:latin typeface="Times New Roman" charset="0"/>
              <a:ea typeface="MS PGothic" charset="-128"/>
            </a:endParaRP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000F6F1-EF8D-8B4B-831D-BD1AA16EDAC8}"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146734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endParaRPr lang="en-IN" altLang="en-US" dirty="0">
              <a:latin typeface="Times New Roman" charset="0"/>
              <a:ea typeface="MS PGothic" charset="-128"/>
            </a:endParaRPr>
          </a:p>
          <a:p>
            <a:r>
              <a:rPr lang="en-US" altLang="en-US" dirty="0">
                <a:latin typeface="Times New Roman" charset="0"/>
                <a:ea typeface="MS PGothic" charset="-128"/>
              </a:rPr>
              <a:t>a.    Triage</a:t>
            </a:r>
            <a:r>
              <a:rPr lang="en-US" altLang="en-US" b="1" dirty="0">
                <a:latin typeface="Times New Roman" charset="0"/>
                <a:ea typeface="MS PGothic" charset="-128"/>
              </a:rPr>
              <a:t> </a:t>
            </a:r>
            <a:r>
              <a:rPr lang="en-US" altLang="en-US" dirty="0">
                <a:latin typeface="Times New Roman" charset="0"/>
                <a:ea typeface="MS PGothic" charset="-128"/>
              </a:rPr>
              <a:t>is the process of sorting patients based on the severity of each patient’s condition.</a:t>
            </a:r>
            <a:endParaRPr lang="en-US" altLang="ja-JP" dirty="0">
              <a:latin typeface="Times New Roman" charset="0"/>
              <a:ea typeface="MS PGothic" charset="-128"/>
            </a:endParaRPr>
          </a:p>
          <a:p>
            <a:endParaRPr lang="en-US" altLang="en-US" dirty="0">
              <a:latin typeface="Times New Roman" charset="0"/>
              <a:ea typeface="MS PGothic" charset="-128"/>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F3F0296-9DF2-AC48-A95A-778D9CC524FE}"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65299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b="1" i="1" dirty="0">
              <a:latin typeface="Times New Roman" charset="0"/>
              <a:ea typeface="MS PGothic" charset="-128"/>
            </a:endParaRPr>
          </a:p>
          <a:p>
            <a:r>
              <a:rPr lang="en-US" altLang="en-US" dirty="0">
                <a:latin typeface="Times New Roman" charset="0"/>
                <a:ea typeface="MS PGothic" charset="-128"/>
              </a:rPr>
              <a:t>Scene Size-up</a:t>
            </a:r>
          </a:p>
          <a:p>
            <a:r>
              <a:rPr lang="en-US" altLang="en-US" dirty="0">
                <a:latin typeface="Times New Roman" charset="0"/>
                <a:ea typeface="MS PGothic" charset="-128"/>
              </a:rPr>
              <a:t>• Scene safety </a:t>
            </a:r>
          </a:p>
          <a:p>
            <a:r>
              <a:rPr lang="en-US" altLang="en-US" dirty="0">
                <a:latin typeface="Times New Roman" charset="0"/>
                <a:ea typeface="MS PGothic" charset="-128"/>
              </a:rPr>
              <a:t>• Scene management</a:t>
            </a:r>
          </a:p>
          <a:p>
            <a:pPr lvl="1">
              <a:buFont typeface="Courier New" charset="0"/>
              <a:buChar char="o"/>
            </a:pPr>
            <a:r>
              <a:rPr lang="en-US" altLang="en-US" dirty="0">
                <a:latin typeface="Times New Roman" charset="0"/>
                <a:ea typeface="MS PGothic" charset="-128"/>
              </a:rPr>
              <a:t> Impact of the environment on patient care</a:t>
            </a:r>
          </a:p>
          <a:p>
            <a:pPr lvl="1">
              <a:buFont typeface="Courier New" charset="0"/>
              <a:buChar char="o"/>
            </a:pPr>
            <a:r>
              <a:rPr lang="en-US" altLang="en-US" dirty="0">
                <a:latin typeface="Times New Roman" charset="0"/>
                <a:ea typeface="MS PGothic" charset="-128"/>
              </a:rPr>
              <a:t> Addressing hazards </a:t>
            </a:r>
          </a:p>
          <a:p>
            <a:pPr lvl="1">
              <a:buFont typeface="Courier New" charset="0"/>
              <a:buChar char="o"/>
            </a:pPr>
            <a:r>
              <a:rPr lang="en-US" altLang="en-US" dirty="0">
                <a:latin typeface="Times New Roman" charset="0"/>
                <a:ea typeface="MS PGothic" charset="-128"/>
              </a:rPr>
              <a:t> Violence </a:t>
            </a:r>
          </a:p>
          <a:p>
            <a:endParaRPr lang="en-US" altLang="en-US" dirty="0">
              <a:latin typeface="Times New Roman" charset="0"/>
              <a:ea typeface="MS PGothic"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9B7ACFF-49BF-1344-8FD4-211BE22C35D0}" type="slidenum">
              <a:rPr lang="en-US" altLang="en-US" sz="1200"/>
              <a:pPr eaLnBrk="1" hangingPunct="1"/>
              <a:t>3</a:t>
            </a:fld>
            <a:endParaRPr lang="en-US" altLang="en-US" sz="1200" dirty="0"/>
          </a:p>
        </p:txBody>
      </p:sp>
    </p:spTree>
    <p:extLst>
      <p:ext uri="{BB962C8B-B14F-4D97-AF65-F5344CB8AC3E}">
        <p14:creationId xmlns:p14="http://schemas.microsoft.com/office/powerpoint/2010/main" val="1736878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Consider additional/specialized resources.</a:t>
            </a:r>
            <a:endParaRPr lang="en-IN" altLang="en-US" dirty="0">
              <a:latin typeface="Times New Roman" charset="0"/>
              <a:ea typeface="MS PGothic"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E601BC-8B16-B84C-B0E4-99954FC696C7}" type="slidenum">
              <a:rPr lang="en-US" altLang="en-US" sz="1200"/>
              <a:pPr eaLnBrk="1" hangingPunct="1"/>
              <a:t>30</a:t>
            </a:fld>
            <a:endParaRPr lang="en-US" altLang="en-US" sz="1200" dirty="0"/>
          </a:p>
        </p:txBody>
      </p:sp>
    </p:spTree>
    <p:extLst>
      <p:ext uri="{BB962C8B-B14F-4D97-AF65-F5344CB8AC3E}">
        <p14:creationId xmlns:p14="http://schemas.microsoft.com/office/powerpoint/2010/main" val="2082171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IN" altLang="en-US" dirty="0">
              <a:latin typeface="Times New Roman" charset="0"/>
              <a:ea typeface="MS PGothic" charset="-128"/>
            </a:endParaRPr>
          </a:p>
          <a:p>
            <a:r>
              <a:rPr lang="en-US" altLang="en-US" dirty="0">
                <a:latin typeface="Times New Roman" charset="0"/>
                <a:ea typeface="MS PGothic" charset="-128"/>
              </a:rPr>
              <a:t>1.    Specialized resources include:</a:t>
            </a:r>
            <a:endParaRPr lang="en-IN" altLang="en-US" dirty="0">
              <a:latin typeface="Times New Roman" charset="0"/>
              <a:ea typeface="MS PGothic" charset="-128"/>
            </a:endParaRPr>
          </a:p>
          <a:p>
            <a:r>
              <a:rPr lang="en-US" altLang="en-US" dirty="0">
                <a:latin typeface="Times New Roman" charset="0"/>
                <a:ea typeface="MS PGothic" charset="-128"/>
              </a:rPr>
              <a:t>       a.    Advanced life support (ALS)</a:t>
            </a:r>
            <a:endParaRPr lang="en-IN" altLang="en-US" dirty="0">
              <a:latin typeface="Times New Roman" charset="0"/>
              <a:ea typeface="MS PGothic" charset="-128"/>
            </a:endParaRPr>
          </a:p>
          <a:p>
            <a:r>
              <a:rPr lang="en-US" altLang="en-US" dirty="0">
                <a:latin typeface="Times New Roman" charset="0"/>
                <a:ea typeface="MS PGothic" charset="-128"/>
              </a:rPr>
              <a:t>       b.    Air medical support</a:t>
            </a:r>
            <a:endParaRPr lang="en-IN" altLang="en-US" dirty="0">
              <a:latin typeface="Times New Roman" charset="0"/>
              <a:ea typeface="MS PGothic" charset="-128"/>
            </a:endParaRPr>
          </a:p>
          <a:p>
            <a:r>
              <a:rPr lang="en-US" altLang="en-US" dirty="0">
                <a:latin typeface="Times New Roman" charset="0"/>
                <a:ea typeface="MS PGothic" charset="-128"/>
              </a:rPr>
              <a:t>       c.    Fire departments may handle hazardous materials management, technical rescue services including complex extrication from motor vehicle crashes, wilderness search and rescue, high-angle rope rescue, or water rescue.</a:t>
            </a:r>
            <a:endParaRPr lang="en-IN" altLang="en-US" dirty="0">
              <a:latin typeface="Times New Roman" charset="0"/>
              <a:ea typeface="MS PGothic" charset="-128"/>
            </a:endParaRPr>
          </a:p>
          <a:p>
            <a:r>
              <a:rPr lang="en-US" altLang="en-US" dirty="0">
                <a:latin typeface="Times New Roman" charset="0"/>
                <a:ea typeface="MS PGothic" charset="-128"/>
              </a:rPr>
              <a:t>       d.    Law enforcement personnel </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21EE6C-9C9F-9444-9DBD-0BA1B99B6AAE}" type="slidenum">
              <a:rPr lang="en-US" altLang="en-US" sz="1200"/>
              <a:pPr eaLnBrk="1" hangingPunct="1"/>
              <a:t>31</a:t>
            </a:fld>
            <a:endParaRPr lang="en-US" altLang="en-US" sz="1200" dirty="0"/>
          </a:p>
        </p:txBody>
      </p:sp>
    </p:spTree>
    <p:extLst>
      <p:ext uri="{BB962C8B-B14F-4D97-AF65-F5344CB8AC3E}">
        <p14:creationId xmlns:p14="http://schemas.microsoft.com/office/powerpoint/2010/main" val="1818675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marL="228600" indent="-228600">
              <a:buAutoNum type="arabicPeriod" startAt="2"/>
            </a:pPr>
            <a:r>
              <a:rPr lang="en-US" sz="1200" kern="1200" dirty="0">
                <a:solidFill>
                  <a:schemeClr val="tx1"/>
                </a:solidFill>
                <a:effectLst/>
                <a:latin typeface="Times New Roman" pitchFamily="18" charset="0"/>
                <a:ea typeface="MS PGothic" pitchFamily="34" charset="-128"/>
                <a:cs typeface="+mn-cs"/>
              </a:rPr>
              <a:t>Questions to ask when determining the need for additional resources:</a:t>
            </a:r>
          </a:p>
          <a:p>
            <a:pPr marL="0" indent="0">
              <a:buNone/>
            </a:pPr>
            <a:r>
              <a:rPr lang="en-US" altLang="en-US" dirty="0">
                <a:latin typeface="Times New Roman" charset="0"/>
                <a:ea typeface="MS PGothic" charset="-128"/>
              </a:rPr>
              <a:t>      a.    Does the scene pose a threat to you, your patient, or others?</a:t>
            </a:r>
            <a:endParaRPr lang="en-IN" altLang="en-US" dirty="0">
              <a:latin typeface="Times New Roman" charset="0"/>
              <a:ea typeface="MS PGothic" charset="-128"/>
            </a:endParaRPr>
          </a:p>
          <a:p>
            <a:r>
              <a:rPr lang="en-US" altLang="en-US" dirty="0">
                <a:latin typeface="Times New Roman" charset="0"/>
                <a:ea typeface="MS PGothic" charset="-128"/>
              </a:rPr>
              <a:t>      b.    How many patients are there?</a:t>
            </a:r>
            <a:endParaRPr lang="en-IN" altLang="en-US" dirty="0">
              <a:latin typeface="Times New Roman" charset="0"/>
              <a:ea typeface="MS PGothic" charset="-128"/>
            </a:endParaRPr>
          </a:p>
          <a:p>
            <a:r>
              <a:rPr lang="en-US" altLang="en-US" dirty="0">
                <a:latin typeface="Times New Roman" charset="0"/>
                <a:ea typeface="MS PGothic" charset="-128"/>
              </a:rPr>
              <a:t>      c.    Do we have the resources to respond to their conditions?</a:t>
            </a:r>
            <a:endParaRPr lang="en-IN" altLang="en-US" dirty="0">
              <a:latin typeface="Times New Roman" charset="0"/>
              <a:ea typeface="MS PGothic" charset="-128"/>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58684A4-4F03-F846-99F3-DDB26DB931C4}" type="slidenum">
              <a:rPr lang="en-US" altLang="en-US" sz="1200"/>
              <a:pPr eaLnBrk="1" hangingPunct="1"/>
              <a:t>32</a:t>
            </a:fld>
            <a:endParaRPr lang="en-US" altLang="en-US" sz="1200" dirty="0"/>
          </a:p>
        </p:txBody>
      </p:sp>
    </p:spTree>
    <p:extLst>
      <p:ext uri="{BB962C8B-B14F-4D97-AF65-F5344CB8AC3E}">
        <p14:creationId xmlns:p14="http://schemas.microsoft.com/office/powerpoint/2010/main" val="1340901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Primary Assessment</a:t>
            </a:r>
          </a:p>
          <a:p>
            <a:r>
              <a:rPr lang="en-US" altLang="en-US" dirty="0">
                <a:latin typeface="Times New Roman" charset="0"/>
                <a:ea typeface="MS PGothic" charset="-128"/>
              </a:rPr>
              <a:t>A.    Patient assessment begins when you greet your patient.</a:t>
            </a:r>
            <a:endParaRPr lang="en-IN" altLang="en-US" dirty="0">
              <a:latin typeface="Times New Roman" charset="0"/>
              <a:ea typeface="MS PGothic" charset="-128"/>
            </a:endParaRPr>
          </a:p>
          <a:p>
            <a:r>
              <a:rPr lang="en-US" altLang="en-US" dirty="0">
                <a:latin typeface="Times New Roman" charset="0"/>
                <a:ea typeface="MS PGothic" charset="-128"/>
              </a:rPr>
              <a:t>       1.    The single, all-important goal of the primary assessment is to identify and begin treatment of immediate or imminent life threats.</a:t>
            </a:r>
            <a:endParaRPr lang="en-IN" altLang="en-US" dirty="0">
              <a:latin typeface="Times New Roman" charset="0"/>
              <a:ea typeface="MS PGothic" charset="-128"/>
            </a:endParaRPr>
          </a:p>
          <a:p>
            <a:r>
              <a:rPr lang="en-US" altLang="en-US" dirty="0">
                <a:latin typeface="Times New Roman" charset="0"/>
                <a:ea typeface="MS PGothic" charset="-128"/>
              </a:rPr>
              <a:t>       2.    You must physically examine the patient and assess level of consciousness (LOC) and airway, breathing, and circulation (ABCs).</a:t>
            </a:r>
            <a:endParaRPr lang="en-IN" altLang="en-US" dirty="0">
              <a:latin typeface="Times New Roman" charset="0"/>
              <a:ea typeface="MS PGothic" charset="-128"/>
            </a:endParaRP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563C8AF-8BD2-984C-98B6-5D2095544F0D}" type="slidenum">
              <a:rPr lang="en-US" altLang="en-US" sz="1200"/>
              <a:pPr eaLnBrk="1" hangingPunct="1"/>
              <a:t>33</a:t>
            </a:fld>
            <a:endParaRPr lang="en-US" altLang="en-US" sz="1200" dirty="0"/>
          </a:p>
        </p:txBody>
      </p:sp>
    </p:spTree>
    <p:extLst>
      <p:ext uri="{BB962C8B-B14F-4D97-AF65-F5344CB8AC3E}">
        <p14:creationId xmlns:p14="http://schemas.microsoft.com/office/powerpoint/2010/main" val="841480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Form a general impression.</a:t>
            </a:r>
            <a:endParaRPr lang="en-IN" altLang="en-US" dirty="0">
              <a:latin typeface="Times New Roman" charset="0"/>
              <a:ea typeface="MS PGothic" charset="-128"/>
            </a:endParaRPr>
          </a:p>
          <a:p>
            <a:r>
              <a:rPr lang="en-US" altLang="en-US" dirty="0">
                <a:latin typeface="Times New Roman" charset="0"/>
                <a:ea typeface="MS PGothic" charset="-128"/>
              </a:rPr>
              <a:t>        1.    Formed to determine the priority of care and is the first part of your primary assessment.</a:t>
            </a:r>
            <a:endParaRPr lang="en-IN" altLang="en-US" dirty="0">
              <a:latin typeface="Times New Roman" charset="0"/>
              <a:ea typeface="MS PGothic" charset="-128"/>
            </a:endParaRPr>
          </a:p>
          <a:p>
            <a:r>
              <a:rPr lang="en-US" altLang="en-US" dirty="0">
                <a:latin typeface="Times New Roman" charset="0"/>
                <a:ea typeface="MS PGothic" charset="-128"/>
              </a:rPr>
              <a:t>        2.    Includes making a note of the person’s:</a:t>
            </a:r>
            <a:endParaRPr lang="en-IN" altLang="en-US" dirty="0">
              <a:latin typeface="Times New Roman" charset="0"/>
              <a:ea typeface="MS PGothic" charset="-128"/>
            </a:endParaRPr>
          </a:p>
          <a:p>
            <a:r>
              <a:rPr lang="en-US" altLang="en-US" dirty="0">
                <a:latin typeface="Times New Roman" charset="0"/>
                <a:ea typeface="MS PGothic" charset="-128"/>
              </a:rPr>
              <a:t>               a.    Age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Sex</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Race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Level of distress</a:t>
            </a:r>
            <a:endParaRPr lang="en-IN" altLang="en-US" dirty="0">
              <a:latin typeface="Times New Roman" charset="0"/>
              <a:ea typeface="MS PGothic" charset="-128"/>
            </a:endParaRPr>
          </a:p>
          <a:p>
            <a:r>
              <a:rPr lang="en-US" altLang="en-US" dirty="0">
                <a:latin typeface="Times New Roman" charset="0"/>
                <a:ea typeface="MS PGothic" charset="-128"/>
              </a:rPr>
              <a:t>               e.    Overall appearance</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B997360-A344-7945-8D76-C4CCC0549692}"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579284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As you approach, make sure the patient sees you coming.</a:t>
            </a:r>
            <a:endParaRPr lang="en-IN" altLang="en-US" dirty="0">
              <a:latin typeface="Times New Roman" charset="0"/>
              <a:ea typeface="MS PGothic" charset="-128"/>
            </a:endParaRPr>
          </a:p>
          <a:p>
            <a:r>
              <a:rPr lang="en-US" altLang="en-US" dirty="0">
                <a:latin typeface="Times New Roman" charset="0"/>
                <a:ea typeface="MS PGothic" charset="-128"/>
              </a:rPr>
              <a:t>       a.    Note the patient’s position and whether the patient is moving or still. </a:t>
            </a:r>
            <a:endParaRPr lang="en-IN" altLang="en-US" dirty="0">
              <a:latin typeface="Times New Roman" charset="0"/>
              <a:ea typeface="MS PGothic" charset="-128"/>
            </a:endParaRPr>
          </a:p>
          <a:p>
            <a:r>
              <a:rPr lang="en-US" altLang="en-US" dirty="0">
                <a:latin typeface="Times New Roman" charset="0"/>
                <a:ea typeface="MS PGothic" charset="-128"/>
              </a:rPr>
              <a:t>       b.    Avoid standing over the patient, if possible. </a:t>
            </a:r>
            <a:endParaRPr lang="en-IN" altLang="en-US" dirty="0">
              <a:latin typeface="Times New Roman" charset="0"/>
              <a:ea typeface="MS PGothic" charset="-128"/>
            </a:endParaRPr>
          </a:p>
          <a:p>
            <a:r>
              <a:rPr lang="en-US" altLang="en-US" dirty="0">
                <a:latin typeface="Times New Roman" charset="0"/>
                <a:ea typeface="MS PGothic" charset="-128"/>
              </a:rPr>
              <a:t>       c.    Address the patient by name.</a:t>
            </a:r>
            <a:endParaRPr lang="en-IN" altLang="en-US" dirty="0">
              <a:latin typeface="Times New Roman" charset="0"/>
              <a:ea typeface="MS PGothic" charset="-128"/>
            </a:endParaRPr>
          </a:p>
          <a:p>
            <a:r>
              <a:rPr lang="en-US" altLang="en-US" dirty="0">
                <a:latin typeface="Times New Roman" charset="0"/>
                <a:ea typeface="MS PGothic" charset="-128"/>
              </a:rPr>
              <a:t>       d.    Introduce yourself to the patient. </a:t>
            </a:r>
            <a:endParaRPr lang="en-IN" altLang="en-US" dirty="0">
              <a:latin typeface="Times New Roman" charset="0"/>
              <a:ea typeface="MS PGothic" charset="-128"/>
            </a:endParaRPr>
          </a:p>
          <a:p>
            <a:r>
              <a:rPr lang="en-US" altLang="en-US" dirty="0">
                <a:latin typeface="Times New Roman" charset="0"/>
                <a:ea typeface="MS PGothic" charset="-128"/>
              </a:rPr>
              <a:t>       e.    Ask about the chief complaint.</a:t>
            </a:r>
            <a:endParaRPr lang="en-IN" altLang="en-US" dirty="0">
              <a:latin typeface="Times New Roman" charset="0"/>
              <a:ea typeface="MS PGothic" charset="-128"/>
            </a:endParaRPr>
          </a:p>
          <a:p>
            <a:r>
              <a:rPr lang="en-US" altLang="en-US" dirty="0">
                <a:latin typeface="Times New Roman" charset="0"/>
                <a:ea typeface="MS PGothic" charset="-128"/>
              </a:rPr>
              <a:t>       f.    The patient’s response can give insight into the LOC, air patency, respiratory status, and overall circulatory status. </a:t>
            </a:r>
            <a:endParaRPr lang="en-IN" altLang="en-US" dirty="0">
              <a:latin typeface="Times New Roman" charset="0"/>
              <a:ea typeface="MS PGothic" charset="-128"/>
            </a:endParaRPr>
          </a:p>
          <a:p>
            <a:r>
              <a:rPr lang="en-US" altLang="en-US" dirty="0">
                <a:latin typeface="Times New Roman" charset="0"/>
                <a:ea typeface="MS PGothic" charset="-128"/>
              </a:rPr>
              <a:t>       g.    Life-threatening problems should be treated immediately. </a:t>
            </a:r>
            <a:endParaRPr lang="en-IN" altLang="en-US" dirty="0">
              <a:latin typeface="Times New Roman" charset="0"/>
              <a:ea typeface="MS PGothic" charset="-128"/>
            </a:endParaRPr>
          </a:p>
          <a:p>
            <a:r>
              <a:rPr lang="en-US" altLang="en-US" dirty="0">
                <a:latin typeface="Times New Roman" charset="0"/>
                <a:ea typeface="MS PGothic" charset="-128"/>
              </a:rPr>
              <a:t>4.    Define whether your patient’s condition is stable, stable but potentially unstable, or unstable to direct further assessment and treatment.</a:t>
            </a:r>
            <a:endParaRPr lang="en-IN" altLang="en-US" dirty="0">
              <a:latin typeface="Times New Roman" charset="0"/>
              <a:ea typeface="MS PGothic" charset="-128"/>
            </a:endParaRP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5110A4-FC1B-BC4A-BD2D-E01A026B34BD}" type="slidenum">
              <a:rPr lang="en-US" altLang="en-US" sz="1200"/>
              <a:pPr eaLnBrk="1" hangingPunct="1"/>
              <a:t>35</a:t>
            </a:fld>
            <a:endParaRPr lang="en-US" altLang="en-US" sz="1200" dirty="0"/>
          </a:p>
        </p:txBody>
      </p:sp>
    </p:spTree>
    <p:extLst>
      <p:ext uri="{BB962C8B-B14F-4D97-AF65-F5344CB8AC3E}">
        <p14:creationId xmlns:p14="http://schemas.microsoft.com/office/powerpoint/2010/main" val="129638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Define whether your patient’s condition is stable, stable but potentially unstable, or unstable to direct further assessment and treatment.</a:t>
            </a: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77C1D6F-84A4-1344-A63C-E7D623792085}"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291448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C.   Scan for signs of uncontrolled external bleeding</a:t>
            </a:r>
          </a:p>
          <a:p>
            <a:r>
              <a:rPr lang="en-US" sz="1200" kern="1200" dirty="0">
                <a:solidFill>
                  <a:schemeClr val="tx1"/>
                </a:solidFill>
                <a:effectLst/>
                <a:latin typeface="Times New Roman" pitchFamily="18" charset="0"/>
                <a:ea typeface="MS PGothic" pitchFamily="34" charset="-128"/>
                <a:cs typeface="+mn-cs"/>
              </a:rPr>
              <a:t>       1.   Uncontrolled external bleeding takes priority over other assessments.</a:t>
            </a: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77C1D6F-84A4-1344-A63C-E7D623792085}"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076924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Assess level of consciousness (LOC).</a:t>
            </a:r>
            <a:endParaRPr lang="en-IN" altLang="en-US" dirty="0">
              <a:latin typeface="Times New Roman" charset="0"/>
              <a:ea typeface="MS PGothic" charset="-128"/>
            </a:endParaRPr>
          </a:p>
          <a:p>
            <a:r>
              <a:rPr lang="en-US" altLang="en-US" dirty="0">
                <a:latin typeface="Times New Roman" charset="0"/>
                <a:ea typeface="MS PGothic" charset="-128"/>
              </a:rPr>
              <a:t>       1.    The LOC can tell you a great deal about the patient’s neurologic and physiologic status.</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E23E741-5F8F-C740-B311-DB08D40A4C94}" type="slidenum">
              <a:rPr lang="en-US" altLang="en-US" sz="1200"/>
              <a:pPr eaLnBrk="1" hangingPunct="1"/>
              <a:t>38</a:t>
            </a:fld>
            <a:endParaRPr lang="en-US" altLang="en-US" sz="1200" dirty="0"/>
          </a:p>
        </p:txBody>
      </p:sp>
    </p:spTree>
    <p:extLst>
      <p:ext uri="{BB962C8B-B14F-4D97-AF65-F5344CB8AC3E}">
        <p14:creationId xmlns:p14="http://schemas.microsoft.com/office/powerpoint/2010/main" val="752223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Assessment of an unconscious patient focuses first on airway, breathing, and circulation (ABCs).</a:t>
            </a:r>
            <a:endParaRPr lang="en-IN" altLang="en-US" dirty="0">
              <a:latin typeface="Times New Roman" charset="0"/>
              <a:ea typeface="MS PGothic" charset="-128"/>
            </a:endParaRPr>
          </a:p>
          <a:p>
            <a:r>
              <a:rPr lang="en-US" altLang="en-US" dirty="0">
                <a:latin typeface="Times New Roman" charset="0"/>
                <a:ea typeface="MS PGothic" charset="-128"/>
              </a:rPr>
              <a:t>       a.    Sustained unconsciousness should warn you that a critical respiratory, circulatory, or central nervous system problem or deficit might exist.</a:t>
            </a:r>
            <a:endParaRPr lang="en-IN" altLang="en-US" dirty="0">
              <a:latin typeface="Times New Roman" charset="0"/>
              <a:ea typeface="MS PGothic" charset="-128"/>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4858C6-3690-434F-9A5A-F5EAC66C4932}" type="slidenum">
              <a:rPr lang="en-US" altLang="en-US" sz="1200"/>
              <a:pPr eaLnBrk="1" hangingPunct="1"/>
              <a:t>39</a:t>
            </a:fld>
            <a:endParaRPr lang="en-US" altLang="en-US" sz="1200" dirty="0"/>
          </a:p>
        </p:txBody>
      </p:sp>
    </p:spTree>
    <p:extLst>
      <p:ext uri="{BB962C8B-B14F-4D97-AF65-F5344CB8AC3E}">
        <p14:creationId xmlns:p14="http://schemas.microsoft.com/office/powerpoint/2010/main" val="184222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charset="0"/>
                <a:ea typeface="MS PGothic" charset="-128"/>
              </a:rPr>
              <a:t>• Scene management</a:t>
            </a:r>
            <a:r>
              <a:rPr lang="en-US" altLang="en-US" baseline="0" dirty="0">
                <a:latin typeface="Times New Roman" charset="0"/>
                <a:ea typeface="MS PGothic" charset="-128"/>
              </a:rPr>
              <a:t> (cont’d)</a:t>
            </a:r>
            <a:endParaRPr lang="en-US" altLang="en-US" dirty="0">
              <a:latin typeface="Times New Roman" charset="0"/>
              <a:ea typeface="MS PGothic" charset="-128"/>
            </a:endParaRPr>
          </a:p>
          <a:p>
            <a:pPr lvl="1">
              <a:buFont typeface="Courier New" charset="0"/>
              <a:buChar char="o"/>
            </a:pPr>
            <a:r>
              <a:rPr lang="en-US" altLang="en-US" dirty="0">
                <a:latin typeface="Times New Roman" charset="0"/>
                <a:ea typeface="MS PGothic" charset="-128"/>
              </a:rPr>
              <a:t> Need for additional or specialized resources </a:t>
            </a:r>
          </a:p>
          <a:p>
            <a:pPr lvl="1">
              <a:buFont typeface="Courier New" charset="0"/>
              <a:buChar char="o"/>
            </a:pPr>
            <a:r>
              <a:rPr lang="en-US" altLang="en-US" dirty="0">
                <a:latin typeface="Times New Roman" charset="0"/>
                <a:ea typeface="MS PGothic" charset="-128"/>
              </a:rPr>
              <a:t> Standard precautions </a:t>
            </a:r>
          </a:p>
          <a:p>
            <a:pPr lvl="1">
              <a:buFont typeface="Courier New" charset="0"/>
              <a:buChar char="o"/>
            </a:pPr>
            <a:r>
              <a:rPr lang="en-US" altLang="en-US" dirty="0">
                <a:latin typeface="Times New Roman" charset="0"/>
                <a:ea typeface="MS PGothic" charset="-128"/>
              </a:rPr>
              <a:t> Multiple-patient situations</a:t>
            </a:r>
          </a:p>
          <a:p>
            <a:endParaRPr lang="en-US" altLang="en-US" dirty="0">
              <a:latin typeface="Times New Roman" charset="0"/>
              <a:ea typeface="MS PGothic"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5BF49ED-95FC-7641-B2AB-80EC048FDA09}" type="slidenum">
              <a:rPr lang="en-US" altLang="en-US" sz="1200"/>
              <a:pPr eaLnBrk="1" hangingPunct="1"/>
              <a:t>4</a:t>
            </a:fld>
            <a:endParaRPr lang="en-US" altLang="en-US" sz="1200" dirty="0"/>
          </a:p>
        </p:txBody>
      </p:sp>
    </p:spTree>
    <p:extLst>
      <p:ext uri="{BB962C8B-B14F-4D97-AF65-F5344CB8AC3E}">
        <p14:creationId xmlns:p14="http://schemas.microsoft.com/office/powerpoint/2010/main" val="968895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Conscious with an altered LOC may be due to inadequate perfusion, medications, drugs, alcohol, or poisoning</a:t>
            </a:r>
            <a:endParaRPr lang="en-IN" altLang="en-US" dirty="0">
              <a:latin typeface="Times New Roman" charset="0"/>
              <a:ea typeface="MS PGothic" charset="-128"/>
            </a:endParaRP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5207ED5-5519-C54A-946F-789EA649D490}" type="slidenum">
              <a:rPr lang="en-US" altLang="en-US" sz="1200"/>
              <a:pPr eaLnBrk="1" hangingPunct="1"/>
              <a:t>40</a:t>
            </a:fld>
            <a:endParaRPr lang="en-US" altLang="en-US" sz="1200" dirty="0"/>
          </a:p>
        </p:txBody>
      </p:sp>
    </p:spTree>
    <p:extLst>
      <p:ext uri="{BB962C8B-B14F-4D97-AF65-F5344CB8AC3E}">
        <p14:creationId xmlns:p14="http://schemas.microsoft.com/office/powerpoint/2010/main" val="1972995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To assess for responsiveness, use the mnemonic AVPU, and choose one description:</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7E67109-A6FF-EF4C-8925-4BD3390C344A}" type="slidenum">
              <a:rPr lang="en-US" altLang="en-US" sz="1200"/>
              <a:pPr eaLnBrk="1" hangingPunct="1"/>
              <a:t>41</a:t>
            </a:fld>
            <a:endParaRPr lang="en-US" altLang="en-US" sz="1200" dirty="0"/>
          </a:p>
        </p:txBody>
      </p:sp>
    </p:spTree>
    <p:extLst>
      <p:ext uri="{BB962C8B-B14F-4D97-AF65-F5344CB8AC3E}">
        <p14:creationId xmlns:p14="http://schemas.microsoft.com/office/powerpoint/2010/main" val="837954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Stimulus tests determine whether a patient who does not respond to verbal stimuli will respond to a painful stimulus. These tests include: </a:t>
            </a:r>
            <a:endParaRPr lang="en-IN" altLang="en-US" dirty="0">
              <a:latin typeface="Times New Roman" charset="0"/>
              <a:ea typeface="MS PGothic" charset="-128"/>
            </a:endParaRPr>
          </a:p>
          <a:p>
            <a:r>
              <a:rPr lang="en-US" altLang="en-US" dirty="0">
                <a:latin typeface="Times New Roman" charset="0"/>
                <a:ea typeface="MS PGothic" charset="-128"/>
              </a:rPr>
              <a:t>      a.    Pinching the patient’s skin</a:t>
            </a:r>
            <a:endParaRPr lang="en-IN" altLang="en-US" dirty="0">
              <a:latin typeface="Times New Roman" charset="0"/>
              <a:ea typeface="MS PGothic" charset="-128"/>
            </a:endParaRPr>
          </a:p>
          <a:p>
            <a:r>
              <a:rPr lang="en-US" altLang="en-US" dirty="0">
                <a:latin typeface="Times New Roman" charset="0"/>
                <a:ea typeface="MS PGothic" charset="-128"/>
              </a:rPr>
              <a:t>             i.    Back of the upper arm</a:t>
            </a:r>
            <a:endParaRPr lang="en-IN" altLang="en-US" dirty="0">
              <a:latin typeface="Times New Roman" charset="0"/>
              <a:ea typeface="MS PGothic" charset="-128"/>
            </a:endParaRPr>
          </a:p>
          <a:p>
            <a:r>
              <a:rPr lang="en-US" altLang="en-US" dirty="0">
                <a:latin typeface="Times New Roman" charset="0"/>
                <a:ea typeface="MS PGothic" charset="-128"/>
              </a:rPr>
              <a:t>             ii.   Trapezius area</a:t>
            </a:r>
            <a:endParaRPr lang="en-IN" altLang="en-US" dirty="0">
              <a:latin typeface="Times New Roman" charset="0"/>
              <a:ea typeface="MS PGothic" charset="-128"/>
            </a:endParaRPr>
          </a:p>
          <a:p>
            <a:r>
              <a:rPr lang="en-US" altLang="en-US" dirty="0">
                <a:latin typeface="Times New Roman" charset="0"/>
                <a:ea typeface="MS PGothic" charset="-128"/>
              </a:rPr>
              <a:t>      b.    Applying upward pressure along the ridge of the orbital rim along the underside of the eyebrow</a:t>
            </a:r>
            <a:endParaRPr lang="en-IN" altLang="en-US" dirty="0">
              <a:latin typeface="Times New Roman" charset="0"/>
              <a:ea typeface="MS PGothic" charset="-128"/>
            </a:endParaRPr>
          </a:p>
          <a:p>
            <a:r>
              <a:rPr lang="en-US" altLang="en-US" dirty="0">
                <a:latin typeface="Times New Roman" charset="0"/>
                <a:ea typeface="MS PGothic" charset="-128"/>
              </a:rPr>
              <a:t>      c.    A patient who moans or withdraws is responding to the stimulus</a:t>
            </a:r>
            <a:endParaRPr lang="en-IN" altLang="en-US" dirty="0">
              <a:latin typeface="Times New Roman" charset="0"/>
              <a:ea typeface="MS PGothic" charset="-128"/>
            </a:endParaRP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CE11679-E657-C548-A616-12C8E8181D22}" type="slidenum">
              <a:rPr lang="en-US" altLang="en-US" sz="1200"/>
              <a:pPr eaLnBrk="1" hangingPunct="1"/>
              <a:t>42</a:t>
            </a:fld>
            <a:endParaRPr lang="en-US" altLang="en-US" sz="1200" dirty="0"/>
          </a:p>
        </p:txBody>
      </p:sp>
    </p:spTree>
    <p:extLst>
      <p:ext uri="{BB962C8B-B14F-4D97-AF65-F5344CB8AC3E}">
        <p14:creationId xmlns:p14="http://schemas.microsoft.com/office/powerpoint/2010/main" val="311339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Orientation tests mental status by checking a patient’s memory and thinking ability.</a:t>
            </a:r>
            <a:endParaRPr lang="en-IN" altLang="en-US" dirty="0">
              <a:latin typeface="Times New Roman" charset="0"/>
              <a:ea typeface="MS PGothic" charset="-128"/>
            </a:endParaRPr>
          </a:p>
          <a:p>
            <a:r>
              <a:rPr lang="en-US" altLang="en-US" dirty="0">
                <a:latin typeface="Times New Roman" charset="0"/>
                <a:ea typeface="MS PGothic" charset="-128"/>
              </a:rPr>
              <a:t>       a.    Evaluates a patient’s ability to remember:</a:t>
            </a:r>
            <a:endParaRPr lang="en-IN" altLang="en-US" dirty="0">
              <a:latin typeface="Times New Roman" charset="0"/>
              <a:ea typeface="MS PGothic" charset="-128"/>
            </a:endParaRPr>
          </a:p>
          <a:p>
            <a:r>
              <a:rPr lang="en-US" altLang="en-US" dirty="0">
                <a:latin typeface="Times New Roman" charset="0"/>
                <a:ea typeface="MS PGothic" charset="-128"/>
              </a:rPr>
              <a:t>              i.    Person—remembers his or her name</a:t>
            </a:r>
            <a:endParaRPr lang="en-IN" altLang="en-US" dirty="0">
              <a:latin typeface="Times New Roman" charset="0"/>
              <a:ea typeface="MS PGothic" charset="-128"/>
            </a:endParaRPr>
          </a:p>
          <a:p>
            <a:r>
              <a:rPr lang="en-US" altLang="en-US" dirty="0">
                <a:latin typeface="Times New Roman" charset="0"/>
                <a:ea typeface="MS PGothic" charset="-128"/>
              </a:rPr>
              <a:t>              ii.   Place—identifies the current location</a:t>
            </a:r>
            <a:endParaRPr lang="en-IN" altLang="en-US" dirty="0">
              <a:latin typeface="Times New Roman" charset="0"/>
              <a:ea typeface="MS PGothic" charset="-128"/>
            </a:endParaRPr>
          </a:p>
          <a:p>
            <a:r>
              <a:rPr lang="en-US" altLang="en-US" dirty="0">
                <a:latin typeface="Times New Roman" charset="0"/>
                <a:ea typeface="MS PGothic" charset="-128"/>
              </a:rPr>
              <a:t>              iii.  Time—the current year, month, and approximate date</a:t>
            </a:r>
            <a:endParaRPr lang="en-IN" altLang="en-US" dirty="0">
              <a:latin typeface="Times New Roman" charset="0"/>
              <a:ea typeface="MS PGothic" charset="-128"/>
            </a:endParaRPr>
          </a:p>
          <a:p>
            <a:r>
              <a:rPr lang="en-US" altLang="en-US" dirty="0">
                <a:latin typeface="Times New Roman" charset="0"/>
                <a:ea typeface="MS PGothic" charset="-128"/>
              </a:rPr>
              <a:t>              iv.  Event—describes what happened</a:t>
            </a:r>
            <a:endParaRPr lang="en-IN" altLang="en-US" dirty="0">
              <a:latin typeface="Times New Roman" charset="0"/>
              <a:ea typeface="MS PGothic" charset="-128"/>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EFA702-15A2-7247-91AB-9C49786A9096}"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416661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Any deviation from alert and oriented to person, place, time, and event, or from a patient’s normal baseline, is considered an altered mental status.</a:t>
            </a: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506BB91-6333-E94F-B86D-45C1827D1EDB}" type="slidenum">
              <a:rPr lang="en-US" altLang="en-US" sz="1200"/>
              <a:pPr eaLnBrk="1" hangingPunct="1"/>
              <a:t>44</a:t>
            </a:fld>
            <a:endParaRPr lang="en-US" altLang="en-US" sz="1200" dirty="0"/>
          </a:p>
        </p:txBody>
      </p:sp>
    </p:spTree>
    <p:extLst>
      <p:ext uri="{BB962C8B-B14F-4D97-AF65-F5344CB8AC3E}">
        <p14:creationId xmlns:p14="http://schemas.microsoft.com/office/powerpoint/2010/main" val="6737789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Identify and treat life threats</a:t>
            </a:r>
            <a:endParaRPr lang="en-IN" altLang="en-US"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Conditions that cause sudden death:</a:t>
            </a:r>
            <a:endParaRPr lang="en-IN" altLang="en-US" b="1" dirty="0">
              <a:latin typeface="Times New Roman" charset="0"/>
              <a:ea typeface="MS PGothic" charset="-128"/>
            </a:endParaRPr>
          </a:p>
          <a:p>
            <a:r>
              <a:rPr lang="en-US" altLang="en-US" dirty="0">
                <a:latin typeface="Times New Roman" charset="0"/>
                <a:ea typeface="MS PGothic" charset="-128"/>
              </a:rPr>
              <a:t>               a.    Airway obstruction</a:t>
            </a:r>
            <a:endParaRPr lang="en-IN" altLang="en-US" b="1"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Respiratory failure</a:t>
            </a:r>
            <a:endParaRPr lang="en-IN" altLang="en-US" b="1"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Respiratory arrest</a:t>
            </a:r>
            <a:endParaRPr lang="en-IN" altLang="en-US" b="1"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Shock</a:t>
            </a:r>
            <a:endParaRPr lang="en-IN" altLang="en-US" b="1" dirty="0">
              <a:latin typeface="Times New Roman" charset="0"/>
              <a:ea typeface="MS PGothic" charset="-128"/>
            </a:endParaRPr>
          </a:p>
          <a:p>
            <a:r>
              <a:rPr lang="en-US" altLang="en-US" dirty="0">
                <a:latin typeface="Times New Roman" charset="0"/>
                <a:ea typeface="MS PGothic" charset="-128"/>
              </a:rPr>
              <a:t>               e.    Severe bleeding</a:t>
            </a:r>
            <a:endParaRPr lang="en-IN" altLang="en-US" b="1" dirty="0">
              <a:latin typeface="Times New Roman" charset="0"/>
              <a:ea typeface="MS PGothic" charset="-128"/>
            </a:endParaRPr>
          </a:p>
          <a:p>
            <a:r>
              <a:rPr lang="en-US" altLang="en-US" dirty="0">
                <a:latin typeface="Times New Roman" charset="0"/>
                <a:ea typeface="MS PGothic" charset="-128"/>
              </a:rPr>
              <a:t>               f.     Primary cardiac arrest</a:t>
            </a: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C2FC03-A871-D548-85EB-2472220E7581}" type="slidenum">
              <a:rPr lang="en-US" altLang="en-US" sz="1200"/>
              <a:pPr eaLnBrk="1" hangingPunct="1"/>
              <a:t>45</a:t>
            </a:fld>
            <a:endParaRPr lang="en-US" altLang="en-US" sz="1200" dirty="0"/>
          </a:p>
        </p:txBody>
      </p:sp>
    </p:spTree>
    <p:extLst>
      <p:ext uri="{BB962C8B-B14F-4D97-AF65-F5344CB8AC3E}">
        <p14:creationId xmlns:p14="http://schemas.microsoft.com/office/powerpoint/2010/main" val="522180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In most cases, identifying and correcting life-threatening issues begins with the airway, followed by breathing and circulation (ABC).</a:t>
            </a:r>
            <a:endParaRPr lang="en-IN" altLang="en-US" b="1" dirty="0">
              <a:latin typeface="Times New Roman" charset="0"/>
              <a:ea typeface="MS PGothic" charset="-128"/>
            </a:endParaRPr>
          </a:p>
          <a:p>
            <a:r>
              <a:rPr lang="en-US" sz="1200" b="0" kern="1200" dirty="0">
                <a:solidFill>
                  <a:schemeClr val="tx1"/>
                </a:solidFill>
                <a:effectLst/>
                <a:latin typeface="Times New Roman" charset="0"/>
                <a:ea typeface="MS PGothic" charset="-128"/>
                <a:cs typeface="+mn-cs"/>
              </a:rPr>
              <a:t>       </a:t>
            </a:r>
            <a:r>
              <a:rPr lang="en-US" sz="1200" b="0" kern="1200" dirty="0">
                <a:solidFill>
                  <a:schemeClr val="tx1"/>
                </a:solidFill>
                <a:effectLst/>
                <a:latin typeface="Times New Roman" pitchFamily="18" charset="0"/>
                <a:ea typeface="MS PGothic" pitchFamily="34" charset="-128"/>
                <a:cs typeface="+mn-cs"/>
              </a:rPr>
              <a:t>a.    In some cases, it is more appropriate to address life threats to circulation first, following a sequence of circulation, airway, and breathing (CAB). </a:t>
            </a:r>
            <a:endParaRPr lang="en-US" sz="1200" b="1" kern="1200" dirty="0">
              <a:solidFill>
                <a:schemeClr val="tx1"/>
              </a:solidFill>
              <a:effectLst/>
              <a:latin typeface="Times New Roman" pitchFamily="18" charset="0"/>
              <a:ea typeface="MS PGothic" pitchFamily="34" charset="-128"/>
              <a:cs typeface="+mn-cs"/>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1335A6E-C2DF-A147-9AE7-D43C6C136A45}"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672591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Assess the airway.</a:t>
            </a:r>
            <a:endParaRPr lang="en-IN" altLang="en-US" dirty="0">
              <a:latin typeface="Times New Roman" charset="0"/>
              <a:ea typeface="MS PGothic" charset="-128"/>
            </a:endParaRPr>
          </a:p>
          <a:p>
            <a:r>
              <a:rPr lang="en-US" altLang="en-US" dirty="0">
                <a:latin typeface="Times New Roman" charset="0"/>
                <a:ea typeface="MS PGothic" charset="-128"/>
              </a:rPr>
              <a:t>       1.   As you move through the primary assessment, stay alert for signs of airway obstruction.</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2.   Ensure that the airway remains open (patent) and adequate. </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52B09A-863E-F749-9474-47AD45BC8A85}" type="slidenum">
              <a:rPr lang="en-US" altLang="en-US" sz="1200"/>
              <a:pPr eaLnBrk="1" hangingPunct="1"/>
              <a:t>47</a:t>
            </a:fld>
            <a:endParaRPr lang="en-US" altLang="en-US" sz="1200" dirty="0"/>
          </a:p>
        </p:txBody>
      </p:sp>
    </p:spTree>
    <p:extLst>
      <p:ext uri="{BB962C8B-B14F-4D97-AF65-F5344CB8AC3E}">
        <p14:creationId xmlns:p14="http://schemas.microsoft.com/office/powerpoint/2010/main" val="6785692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Responsive patients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a.   Patients of any age who are talking or crying have an open airway.</a:t>
            </a:r>
          </a:p>
          <a:p>
            <a:r>
              <a:rPr lang="en-US" sz="1200" kern="1200" dirty="0">
                <a:solidFill>
                  <a:schemeClr val="tx1"/>
                </a:solidFill>
                <a:effectLst/>
                <a:latin typeface="Times New Roman" pitchFamily="18" charset="0"/>
                <a:ea typeface="MS PGothic" pitchFamily="34" charset="-128"/>
                <a:cs typeface="+mn-cs"/>
              </a:rPr>
              <a:t>       b.   A conscious patient who cannot speak or cry most likely has a severe airway obstruction.</a:t>
            </a:r>
          </a:p>
          <a:p>
            <a:r>
              <a:rPr lang="en-US" sz="1200" kern="1200" dirty="0">
                <a:solidFill>
                  <a:schemeClr val="tx1"/>
                </a:solidFill>
                <a:effectLst/>
                <a:latin typeface="Times New Roman" pitchFamily="18" charset="0"/>
                <a:ea typeface="MS PGothic" pitchFamily="34" charset="-128"/>
                <a:cs typeface="+mn-cs"/>
              </a:rPr>
              <a:t>       c.   If you identify an airway problem, stop the assessment process and work to clear the patient’s airway.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If your patient has signs of difficulty breathing or is not breathing, immediately take corrective actions.</a:t>
            </a:r>
          </a:p>
          <a:p>
            <a:endParaRPr lang="en-US" altLang="en-US" dirty="0">
              <a:latin typeface="Times New Roman" charset="0"/>
              <a:ea typeface="MS PGothic" charset="-128"/>
            </a:endParaRP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63C3D81-F106-2443-B531-840AE655BC56}" type="slidenum">
              <a:rPr lang="en-US" altLang="en-US" sz="1200"/>
              <a:pPr eaLnBrk="1" hangingPunct="1"/>
              <a:t>48</a:t>
            </a:fld>
            <a:endParaRPr lang="en-US" altLang="en-US" sz="1200" dirty="0"/>
          </a:p>
        </p:txBody>
      </p:sp>
    </p:spTree>
    <p:extLst>
      <p:ext uri="{BB962C8B-B14F-4D97-AF65-F5344CB8AC3E}">
        <p14:creationId xmlns:p14="http://schemas.microsoft.com/office/powerpoint/2010/main" val="1575067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Unresponsive patients</a:t>
            </a:r>
            <a:endParaRPr lang="en-IN" altLang="en-US" dirty="0">
              <a:latin typeface="Times New Roman" charset="0"/>
              <a:ea typeface="MS PGothic" charset="-128"/>
            </a:endParaRPr>
          </a:p>
          <a:p>
            <a:r>
              <a:rPr lang="en-US" altLang="en-US" dirty="0">
                <a:latin typeface="Times New Roman" charset="0"/>
                <a:ea typeface="MS PGothic" charset="-128"/>
              </a:rPr>
              <a:t>       a.    Immediately assess the patency of the airway.</a:t>
            </a:r>
            <a:endParaRPr lang="en-IN" altLang="en-US" dirty="0">
              <a:latin typeface="Times New Roman" charset="0"/>
              <a:ea typeface="MS PGothic" charset="-128"/>
            </a:endParaRPr>
          </a:p>
          <a:p>
            <a:r>
              <a:rPr lang="en-US" altLang="en-US" dirty="0">
                <a:latin typeface="Times New Roman" charset="0"/>
                <a:ea typeface="MS PGothic" charset="-128"/>
              </a:rPr>
              <a:t>       b.    If there is a potential for trauma, use the jaw-thrust maneuver to open the airway.</a:t>
            </a:r>
            <a:endParaRPr lang="en-IN" altLang="en-US" dirty="0">
              <a:latin typeface="Times New Roman" charset="0"/>
              <a:ea typeface="MS PGothic" charset="-128"/>
            </a:endParaRPr>
          </a:p>
          <a:p>
            <a:r>
              <a:rPr lang="en-US" altLang="en-US" dirty="0">
                <a:latin typeface="Times New Roman" charset="0"/>
                <a:ea typeface="MS PGothic" charset="-128"/>
              </a:rPr>
              <a:t>       c.    If you cannot obtain a patent airway using the jaw-thrust maneuver or if it can be confirmed that the patient did not experience a traumatic event, use the head tilt–chin lift maneuver to open and maintain a patent airway.</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094C68-2AD6-1848-AF1F-C1D1F920999A}"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3556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Primary Assessment	</a:t>
            </a:r>
          </a:p>
          <a:p>
            <a:r>
              <a:rPr lang="en-US" altLang="en-US" dirty="0">
                <a:latin typeface="Times New Roman" charset="0"/>
                <a:ea typeface="MS PGothic" charset="-128"/>
              </a:rPr>
              <a:t>• Primary assessment for all patient situations </a:t>
            </a:r>
          </a:p>
          <a:p>
            <a:pPr lvl="1">
              <a:buFont typeface="Courier New" charset="0"/>
              <a:buChar char="o"/>
            </a:pPr>
            <a:r>
              <a:rPr lang="en-US" altLang="en-US" dirty="0">
                <a:latin typeface="Times New Roman" charset="0"/>
                <a:ea typeface="MS PGothic" charset="-128"/>
              </a:rPr>
              <a:t> Level of consciousness </a:t>
            </a:r>
          </a:p>
          <a:p>
            <a:pPr lvl="1">
              <a:buFont typeface="Courier New" charset="0"/>
              <a:buChar char="o"/>
            </a:pPr>
            <a:r>
              <a:rPr lang="en-US" altLang="en-US" dirty="0">
                <a:latin typeface="Times New Roman" charset="0"/>
                <a:ea typeface="MS PGothic" charset="-128"/>
              </a:rPr>
              <a:t> ABCs </a:t>
            </a:r>
          </a:p>
          <a:p>
            <a:pPr lvl="1">
              <a:buFont typeface="Courier New" charset="0"/>
              <a:buChar char="o"/>
            </a:pPr>
            <a:r>
              <a:rPr lang="en-US" altLang="en-US" dirty="0">
                <a:latin typeface="Times New Roman" charset="0"/>
                <a:ea typeface="MS PGothic" charset="-128"/>
              </a:rPr>
              <a:t> Identifying life threats</a:t>
            </a:r>
          </a:p>
          <a:p>
            <a:pPr lvl="1">
              <a:buFont typeface="Courier New" charset="0"/>
              <a:buChar char="o"/>
            </a:pPr>
            <a:r>
              <a:rPr lang="en-US" altLang="en-US" dirty="0">
                <a:latin typeface="Times New Roman" charset="0"/>
                <a:ea typeface="MS PGothic" charset="-128"/>
              </a:rPr>
              <a:t> Assessment of vital functions </a:t>
            </a:r>
          </a:p>
          <a:p>
            <a:pPr lvl="1">
              <a:buFont typeface="Courier New" charset="0"/>
              <a:buChar char="o"/>
            </a:pPr>
            <a:r>
              <a:rPr lang="en-US" altLang="en-US" dirty="0">
                <a:latin typeface="Times New Roman" charset="0"/>
                <a:ea typeface="MS PGothic" charset="-128"/>
              </a:rPr>
              <a:t> Initial general impression </a:t>
            </a:r>
          </a:p>
          <a:p>
            <a:endParaRPr lang="en-US" altLang="en-US" dirty="0">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379AB5D-B218-934B-92F0-B434C6F4D46E}" type="slidenum">
              <a:rPr lang="en-US" altLang="en-US" sz="1200"/>
              <a:pPr eaLnBrk="1" hangingPunct="1"/>
              <a:t>5</a:t>
            </a:fld>
            <a:endParaRPr lang="en-US" altLang="en-US" sz="1200" dirty="0"/>
          </a:p>
        </p:txBody>
      </p:sp>
    </p:spTree>
    <p:extLst>
      <p:ext uri="{BB962C8B-B14F-4D97-AF65-F5344CB8AC3E}">
        <p14:creationId xmlns:p14="http://schemas.microsoft.com/office/powerpoint/2010/main" val="2004749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Signs of obstruction in an unconscious patient:</a:t>
            </a:r>
            <a:endParaRPr lang="en-IN" altLang="en-US" dirty="0">
              <a:latin typeface="Times New Roman" charset="0"/>
              <a:ea typeface="MS PGothic" charset="-128"/>
            </a:endParaRPr>
          </a:p>
          <a:p>
            <a:r>
              <a:rPr lang="en-US" altLang="en-US" dirty="0">
                <a:latin typeface="Times New Roman" charset="0"/>
                <a:ea typeface="MS PGothic" charset="-128"/>
              </a:rPr>
              <a:t>       a.    Obvious trauma, blood, or other obstruction</a:t>
            </a:r>
            <a:endParaRPr lang="en-IN" altLang="en-US" dirty="0">
              <a:latin typeface="Times New Roman" charset="0"/>
              <a:ea typeface="MS PGothic" charset="-128"/>
            </a:endParaRPr>
          </a:p>
          <a:p>
            <a:r>
              <a:rPr lang="en-US" altLang="en-US" dirty="0">
                <a:latin typeface="Times New Roman" charset="0"/>
                <a:ea typeface="MS PGothic" charset="-128"/>
              </a:rPr>
              <a:t>       b.    Noisy breathing, such as snoring, bubbling, gurgling, crowing, stridor, or other abnormal sounds</a:t>
            </a:r>
            <a:endParaRPr lang="en-IN" altLang="en-US" dirty="0">
              <a:latin typeface="Times New Roman" charset="0"/>
              <a:ea typeface="MS PGothic" charset="-128"/>
            </a:endParaRPr>
          </a:p>
          <a:p>
            <a:r>
              <a:rPr lang="en-US" altLang="en-US" dirty="0">
                <a:latin typeface="Times New Roman" charset="0"/>
                <a:ea typeface="MS PGothic" charset="-128"/>
              </a:rPr>
              <a:t>       c.    Extremely shallow or absent breathing</a:t>
            </a:r>
            <a:endParaRPr lang="en-IN" altLang="en-US" dirty="0">
              <a:latin typeface="Times New Roman" charset="0"/>
              <a:ea typeface="MS PGothic" charset="-128"/>
            </a:endParaRP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9A2D80-F64C-5444-9A44-85691129D1AE}" type="slidenum">
              <a:rPr lang="en-US" altLang="en-US" sz="1200"/>
              <a:pPr eaLnBrk="1" hangingPunct="1"/>
              <a:t>50</a:t>
            </a:fld>
            <a:endParaRPr lang="en-US" altLang="en-US" sz="1200" dirty="0"/>
          </a:p>
        </p:txBody>
      </p:sp>
    </p:spTree>
    <p:extLst>
      <p:ext uri="{BB962C8B-B14F-4D97-AF65-F5344CB8AC3E}">
        <p14:creationId xmlns:p14="http://schemas.microsoft.com/office/powerpoint/2010/main" val="20990453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Assess breathing.</a:t>
            </a:r>
            <a:endParaRPr lang="en-IN" altLang="en-US" dirty="0">
              <a:latin typeface="Times New Roman" charset="0"/>
              <a:ea typeface="MS PGothic" charset="-128"/>
            </a:endParaRPr>
          </a:p>
          <a:p>
            <a:r>
              <a:rPr lang="en-US" altLang="en-US" dirty="0">
                <a:latin typeface="Times New Roman" charset="0"/>
                <a:ea typeface="MS PGothic" charset="-128"/>
              </a:rPr>
              <a:t>       1.    Once you have made sure the patient’s airway is open, make sure the patient’s breathing is present and adequate.</a:t>
            </a:r>
            <a:endParaRPr lang="en-IN" altLang="en-US" dirty="0">
              <a:latin typeface="Times New Roman" charset="0"/>
              <a:ea typeface="MS PGothic" charset="-128"/>
            </a:endParaRPr>
          </a:p>
          <a:p>
            <a:r>
              <a:rPr lang="en-US" altLang="en-US" dirty="0">
                <a:latin typeface="Times New Roman" charset="0"/>
                <a:ea typeface="MS PGothic" charset="-128"/>
              </a:rPr>
              <a:t>       2.    As you assess the patient’s breathing, ask the following questions: </a:t>
            </a:r>
            <a:endParaRPr lang="en-IN" altLang="en-US" dirty="0">
              <a:latin typeface="Times New Roman" charset="0"/>
              <a:ea typeface="MS PGothic" charset="-128"/>
            </a:endParaRPr>
          </a:p>
          <a:p>
            <a:r>
              <a:rPr lang="en-US" altLang="en-US" dirty="0">
                <a:latin typeface="Times New Roman" charset="0"/>
                <a:ea typeface="MS PGothic" charset="-128"/>
              </a:rPr>
              <a:t>              a.    Is the patient breathing?</a:t>
            </a:r>
            <a:endParaRPr lang="en-IN" altLang="en-US" dirty="0">
              <a:latin typeface="Times New Roman" charset="0"/>
              <a:ea typeface="MS PGothic" charset="-128"/>
            </a:endParaRPr>
          </a:p>
          <a:p>
            <a:r>
              <a:rPr lang="en-US" altLang="en-US" dirty="0">
                <a:latin typeface="Times New Roman" charset="0"/>
                <a:ea typeface="MS PGothic" charset="-128"/>
              </a:rPr>
              <a:t>              b.    Is the patient breathing adequately?</a:t>
            </a:r>
            <a:endParaRPr lang="en-IN" altLang="en-US" dirty="0">
              <a:latin typeface="Times New Roman" charset="0"/>
              <a:ea typeface="MS PGothic" charset="-128"/>
            </a:endParaRPr>
          </a:p>
          <a:p>
            <a:r>
              <a:rPr lang="en-US" altLang="en-US" dirty="0">
                <a:latin typeface="Times New Roman" charset="0"/>
                <a:ea typeface="MS PGothic" charset="-128"/>
              </a:rPr>
              <a:t>              c.    Is the patient hypoxic?</a:t>
            </a: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E561839-00B2-2A4C-8041-B97CD3649F92}" type="slidenum">
              <a:rPr lang="en-US" altLang="en-US" sz="1200"/>
              <a:pPr eaLnBrk="1" hangingPunct="1"/>
              <a:t>51</a:t>
            </a:fld>
            <a:endParaRPr lang="en-US" altLang="en-US" sz="1200" dirty="0"/>
          </a:p>
        </p:txBody>
      </p:sp>
    </p:spTree>
    <p:extLst>
      <p:ext uri="{BB962C8B-B14F-4D97-AF65-F5344CB8AC3E}">
        <p14:creationId xmlns:p14="http://schemas.microsoft.com/office/powerpoint/2010/main" val="19409920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Positive pressure ventilations should be performed for patients who are not breathing or whose breathing is too slow or too shallow. </a:t>
            </a:r>
            <a:endParaRPr lang="en-IN" altLang="en-US" dirty="0">
              <a:latin typeface="Times New Roman" charset="0"/>
              <a:ea typeface="MS PGothic" charset="-128"/>
            </a:endParaRPr>
          </a:p>
          <a:p>
            <a:r>
              <a:rPr lang="en-US" altLang="en-US" dirty="0">
                <a:latin typeface="Times New Roman" charset="0"/>
                <a:ea typeface="MS PGothic" charset="-128"/>
              </a:rPr>
              <a:t>4.    If the patient is breathing adequately but remains hypoxic, administer oxygen.</a:t>
            </a:r>
            <a:endParaRPr lang="en-IN" altLang="en-US" dirty="0">
              <a:latin typeface="Times New Roman" charset="0"/>
              <a:ea typeface="MS PGothic" charset="-128"/>
            </a:endParaRPr>
          </a:p>
          <a:p>
            <a:r>
              <a:rPr lang="en-US" altLang="en-US" dirty="0">
                <a:latin typeface="Times New Roman" charset="0"/>
                <a:ea typeface="MS PGothic" charset="-128"/>
              </a:rPr>
              <a:t>       a.    The goal for oxygenation for most patients is an oxygen saturation of approximately 94% to 99%. </a:t>
            </a:r>
            <a:endParaRPr lang="en-IN" altLang="en-US" dirty="0">
              <a:latin typeface="Times New Roman" charset="0"/>
              <a:ea typeface="MS PGothic" charset="-128"/>
            </a:endParaRPr>
          </a:p>
          <a:p>
            <a:r>
              <a:rPr lang="en-US" altLang="en-US" dirty="0">
                <a:latin typeface="Times New Roman" charset="0"/>
                <a:ea typeface="MS PGothic" charset="-128"/>
              </a:rPr>
              <a:t>5.    If a patient seems to develop difficulty breathing after your primary assessment, you should immediately reevaluate the airway.</a:t>
            </a:r>
            <a:endParaRPr lang="en-IN" altLang="en-US" dirty="0">
              <a:latin typeface="Times New Roman" charset="0"/>
              <a:ea typeface="MS PGothic" charset="-128"/>
            </a:endParaRPr>
          </a:p>
          <a:p>
            <a:r>
              <a:rPr lang="en-US" altLang="en-US" dirty="0">
                <a:latin typeface="Times New Roman" charset="0"/>
                <a:ea typeface="MS PGothic" charset="-128"/>
              </a:rPr>
              <a:t>       a.    Consider providing positive pressure ventilations with an airway adjunct when:</a:t>
            </a:r>
            <a:endParaRPr lang="en-IN" altLang="en-US" dirty="0">
              <a:latin typeface="Times New Roman" charset="0"/>
              <a:ea typeface="MS PGothic" charset="-128"/>
            </a:endParaRPr>
          </a:p>
          <a:p>
            <a:r>
              <a:rPr lang="en-US" altLang="en-US" dirty="0">
                <a:latin typeface="Times New Roman" charset="0"/>
                <a:ea typeface="MS PGothic" charset="-128"/>
              </a:rPr>
              <a:t>              i.    Respirations exceed 28 breaths/min</a:t>
            </a:r>
            <a:endParaRPr lang="en-IN" altLang="en-US" dirty="0">
              <a:latin typeface="Times New Roman" charset="0"/>
              <a:ea typeface="MS PGothic" charset="-128"/>
            </a:endParaRPr>
          </a:p>
          <a:p>
            <a:r>
              <a:rPr lang="en-US" altLang="en-US" dirty="0">
                <a:latin typeface="Times New Roman" charset="0"/>
                <a:ea typeface="MS PGothic" charset="-128"/>
              </a:rPr>
              <a:t>              ii.   Respirations are fewer than 8 breaths/min</a:t>
            </a:r>
            <a:endParaRPr lang="en-IN" altLang="en-US" dirty="0">
              <a:latin typeface="Times New Roman" charset="0"/>
              <a:ea typeface="MS PGothic" charset="-128"/>
            </a:endParaRPr>
          </a:p>
          <a:p>
            <a:r>
              <a:rPr lang="en-US" altLang="en-US" dirty="0">
                <a:latin typeface="Times New Roman" charset="0"/>
                <a:ea typeface="MS PGothic" charset="-128"/>
              </a:rPr>
              <a:t>              iii.  Respirations too shallow to provide adequate air exchange</a:t>
            </a:r>
            <a:endParaRPr lang="en-IN" altLang="en-US" dirty="0">
              <a:latin typeface="Times New Roman" charset="0"/>
              <a:ea typeface="MS PGothic" charset="-128"/>
            </a:endParaRPr>
          </a:p>
          <a:p>
            <a:r>
              <a:rPr lang="en-US" altLang="en-US" dirty="0">
                <a:latin typeface="Times New Roman" charset="0"/>
                <a:ea typeface="MS PGothic" charset="-128"/>
              </a:rPr>
              <a:t>6.    Shallow respirations can be identified by little movement of the chest wall (reduced tidal volume) or poor chest excursion.</a:t>
            </a:r>
            <a:endParaRPr lang="en-IN" altLang="en-US" dirty="0">
              <a:latin typeface="Times New Roman" charset="0"/>
              <a:ea typeface="MS PGothic" charset="-128"/>
            </a:endParaRP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425B7CF-BA46-8348-9122-FB1ECBF0D457}" type="slidenum">
              <a:rPr lang="en-US" altLang="en-US" sz="1200"/>
              <a:pPr eaLnBrk="1" hangingPunct="1"/>
              <a:t>52</a:t>
            </a:fld>
            <a:endParaRPr lang="en-US" altLang="en-US" sz="1200" dirty="0"/>
          </a:p>
        </p:txBody>
      </p:sp>
    </p:spTree>
    <p:extLst>
      <p:ext uri="{BB962C8B-B14F-4D97-AF65-F5344CB8AC3E}">
        <p14:creationId xmlns:p14="http://schemas.microsoft.com/office/powerpoint/2010/main" val="19766351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Observe how much effort is required for the patient to breathe.</a:t>
            </a:r>
            <a:endParaRPr lang="en-IN" altLang="en-US" dirty="0">
              <a:latin typeface="Times New Roman" charset="0"/>
              <a:ea typeface="MS PGothic" charset="-128"/>
            </a:endParaRPr>
          </a:p>
          <a:p>
            <a:r>
              <a:rPr lang="en-US" altLang="en-US" dirty="0">
                <a:latin typeface="Times New Roman" charset="0"/>
                <a:ea typeface="MS PGothic" charset="-128"/>
              </a:rPr>
              <a:t>       a.    Presence of retractions</a:t>
            </a:r>
            <a:endParaRPr lang="en-IN" altLang="en-US" dirty="0">
              <a:latin typeface="Times New Roman" charset="0"/>
              <a:ea typeface="MS PGothic" charset="-128"/>
            </a:endParaRPr>
          </a:p>
          <a:p>
            <a:r>
              <a:rPr lang="en-US" altLang="en-US" dirty="0">
                <a:latin typeface="Times New Roman" charset="0"/>
                <a:ea typeface="MS PGothic" charset="-128"/>
              </a:rPr>
              <a:t>       b.    Use of accessory muscles</a:t>
            </a:r>
            <a:endParaRPr lang="en-IN" altLang="en-US" dirty="0">
              <a:latin typeface="Times New Roman" charset="0"/>
              <a:ea typeface="MS PGothic" charset="-128"/>
            </a:endParaRPr>
          </a:p>
          <a:p>
            <a:r>
              <a:rPr lang="en-US" altLang="en-US" dirty="0">
                <a:latin typeface="Times New Roman" charset="0"/>
                <a:ea typeface="MS PGothic" charset="-128"/>
              </a:rPr>
              <a:t>       c.    Nasal flaring</a:t>
            </a:r>
            <a:endParaRPr lang="en-IN" altLang="en-US" dirty="0">
              <a:latin typeface="Times New Roman" charset="0"/>
              <a:ea typeface="MS PGothic" charset="-128"/>
            </a:endParaRPr>
          </a:p>
          <a:p>
            <a:r>
              <a:rPr lang="en-US" altLang="en-US" dirty="0">
                <a:latin typeface="Times New Roman" charset="0"/>
                <a:ea typeface="MS PGothic" charset="-128"/>
              </a:rPr>
              <a:t>       d.    Two- to three-word dyspnea</a:t>
            </a:r>
            <a:endParaRPr lang="en-IN" altLang="en-US" dirty="0">
              <a:latin typeface="Times New Roman" charset="0"/>
              <a:ea typeface="MS PGothic" charset="-128"/>
            </a:endParaRPr>
          </a:p>
          <a:p>
            <a:r>
              <a:rPr lang="en-US" altLang="en-US" dirty="0">
                <a:latin typeface="Times New Roman" charset="0"/>
                <a:ea typeface="MS PGothic" charset="-128"/>
              </a:rPr>
              <a:t>       e.    Tripod position</a:t>
            </a:r>
            <a:endParaRPr lang="en-IN" altLang="en-US" dirty="0">
              <a:latin typeface="Times New Roman" charset="0"/>
              <a:ea typeface="MS PGothic" charset="-128"/>
            </a:endParaRPr>
          </a:p>
          <a:p>
            <a:r>
              <a:rPr lang="en-US" altLang="en-US" dirty="0">
                <a:latin typeface="Times New Roman" charset="0"/>
                <a:ea typeface="MS PGothic" charset="-128"/>
              </a:rPr>
              <a:t>       f.     Sniffing position</a:t>
            </a:r>
            <a:endParaRPr lang="en-IN" altLang="en-US" dirty="0">
              <a:latin typeface="Times New Roman" charset="0"/>
              <a:ea typeface="MS PGothic" charset="-128"/>
            </a:endParaRPr>
          </a:p>
          <a:p>
            <a:r>
              <a:rPr lang="en-US" altLang="en-US" dirty="0">
                <a:latin typeface="Times New Roman" charset="0"/>
                <a:ea typeface="MS PGothic" charset="-128"/>
              </a:rPr>
              <a:t>       g.    Labored breathing</a:t>
            </a:r>
          </a:p>
          <a:p>
            <a:endParaRPr lang="en-US" altLang="en-US" dirty="0">
              <a:latin typeface="Times New Roman" charset="0"/>
              <a:ea typeface="MS PGothic" charset="-128"/>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54EAF7-8BD7-2443-985E-F8AAD877D18A}" type="slidenum">
              <a:rPr lang="en-US" altLang="en-US" sz="1200"/>
              <a:pPr eaLnBrk="1" hangingPunct="1"/>
              <a:t>53</a:t>
            </a:fld>
            <a:endParaRPr lang="en-US" altLang="en-US" sz="1200" dirty="0"/>
          </a:p>
        </p:txBody>
      </p:sp>
    </p:spTree>
    <p:extLst>
      <p:ext uri="{BB962C8B-B14F-4D97-AF65-F5344CB8AC3E}">
        <p14:creationId xmlns:p14="http://schemas.microsoft.com/office/powerpoint/2010/main" val="1882548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Respiratory distress</a:t>
            </a:r>
            <a:endParaRPr lang="en-IN" altLang="en-US" dirty="0">
              <a:latin typeface="Times New Roman" charset="0"/>
              <a:ea typeface="MS PGothic" charset="-128"/>
            </a:endParaRPr>
          </a:p>
          <a:p>
            <a:r>
              <a:rPr lang="en-US" altLang="en-US" dirty="0">
                <a:latin typeface="Times New Roman" charset="0"/>
                <a:ea typeface="MS PGothic" charset="-128"/>
              </a:rPr>
              <a:t>       a.    Increased effort and rate</a:t>
            </a:r>
            <a:endParaRPr lang="en-IN" altLang="en-US" dirty="0">
              <a:latin typeface="Times New Roman" charset="0"/>
              <a:ea typeface="MS PGothic" charset="-128"/>
            </a:endParaRP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8D25157-E0FB-2F47-9FA1-579690C10787}" type="slidenum">
              <a:rPr lang="en-US" altLang="en-US" sz="1200"/>
              <a:pPr eaLnBrk="1" hangingPunct="1"/>
              <a:t>54</a:t>
            </a:fld>
            <a:endParaRPr lang="en-US" altLang="en-US" sz="1200" dirty="0"/>
          </a:p>
        </p:txBody>
      </p:sp>
    </p:spTree>
    <p:extLst>
      <p:ext uri="{BB962C8B-B14F-4D97-AF65-F5344CB8AC3E}">
        <p14:creationId xmlns:p14="http://schemas.microsoft.com/office/powerpoint/2010/main" val="11119673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9.    Respiratory failure</a:t>
            </a:r>
            <a:endParaRPr lang="en-IN" altLang="en-US" dirty="0">
              <a:latin typeface="Times New Roman" charset="0"/>
              <a:ea typeface="MS PGothic" charset="-128"/>
            </a:endParaRPr>
          </a:p>
          <a:p>
            <a:r>
              <a:rPr lang="en-US" altLang="en-US" dirty="0">
                <a:latin typeface="Times New Roman" charset="0"/>
                <a:ea typeface="MS PGothic" charset="-128"/>
              </a:rPr>
              <a:t>       a.    Occurs when the blood is inadequately oxygenated, or ventilation is inadequate to meet the oxygen demands of the body. </a:t>
            </a:r>
            <a:endParaRPr lang="en-IN" altLang="en-US" dirty="0">
              <a:latin typeface="Times New Roman" charset="0"/>
              <a:ea typeface="MS PGothic" charset="-128"/>
            </a:endParaRPr>
          </a:p>
          <a:p>
            <a:r>
              <a:rPr lang="en-US" altLang="en-US" dirty="0">
                <a:latin typeface="Times New Roman" charset="0"/>
                <a:ea typeface="MS PGothic" charset="-128"/>
              </a:rPr>
              <a:t>       b.    The ultimate result of respiratory failure if it is not corrected.</a:t>
            </a:r>
            <a:endParaRPr lang="en-IN" altLang="en-US" dirty="0">
              <a:latin typeface="Times New Roman" charset="0"/>
              <a:ea typeface="MS PGothic" charset="-128"/>
            </a:endParaRPr>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C0F1656-532B-2B46-84EF-D29E62708773}" type="slidenum">
              <a:rPr lang="en-US" altLang="en-US" sz="1200"/>
              <a:pPr eaLnBrk="1" hangingPunct="1"/>
              <a:t>55</a:t>
            </a:fld>
            <a:endParaRPr lang="en-US" altLang="en-US" sz="1200" dirty="0"/>
          </a:p>
        </p:txBody>
      </p:sp>
    </p:spTree>
    <p:extLst>
      <p:ext uri="{BB962C8B-B14F-4D97-AF65-F5344CB8AC3E}">
        <p14:creationId xmlns:p14="http://schemas.microsoft.com/office/powerpoint/2010/main" val="14324039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Assess circulation.</a:t>
            </a:r>
            <a:endParaRPr lang="en-IN" altLang="en-US" dirty="0">
              <a:latin typeface="Times New Roman" charset="0"/>
              <a:ea typeface="MS PGothic" charset="-128"/>
            </a:endParaRPr>
          </a:p>
          <a:p>
            <a:r>
              <a:rPr lang="en-US" altLang="en-US" dirty="0">
                <a:latin typeface="Times New Roman" charset="0"/>
                <a:ea typeface="MS PGothic" charset="-128"/>
              </a:rPr>
              <a:t>      1.    Evaluated by assessing the patient’s mental status, pulse, and skin condition. </a:t>
            </a:r>
            <a:endParaRPr lang="en-IN" altLang="en-US" dirty="0">
              <a:latin typeface="Times New Roman" charset="0"/>
              <a:ea typeface="MS PGothic" charset="-128"/>
            </a:endParaRP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DF2B960-3103-4841-94A0-A8EFBADBAEB7}" type="slidenum">
              <a:rPr lang="en-US" altLang="en-US" sz="1200"/>
              <a:pPr eaLnBrk="1" hangingPunct="1"/>
              <a:t>56</a:t>
            </a:fld>
            <a:endParaRPr lang="en-US" altLang="en-US" sz="1200" dirty="0"/>
          </a:p>
        </p:txBody>
      </p:sp>
    </p:spTree>
    <p:extLst>
      <p:ext uri="{BB962C8B-B14F-4D97-AF65-F5344CB8AC3E}">
        <p14:creationId xmlns:p14="http://schemas.microsoft.com/office/powerpoint/2010/main" val="11222274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Assess pulse.</a:t>
            </a:r>
            <a:endParaRPr lang="en-IN" altLang="en-US" dirty="0">
              <a:latin typeface="Times New Roman" charset="0"/>
              <a:ea typeface="MS PGothic" charset="-128"/>
            </a:endParaRPr>
          </a:p>
          <a:p>
            <a:r>
              <a:rPr lang="en-US" altLang="en-US" dirty="0">
                <a:latin typeface="Times New Roman" charset="0"/>
                <a:ea typeface="MS PGothic" charset="-128"/>
              </a:rPr>
              <a:t>       a.    To determine if a pulse is present, you will need to palpate</a:t>
            </a:r>
            <a:r>
              <a:rPr lang="en-US" altLang="en-US" b="1" dirty="0">
                <a:latin typeface="Times New Roman" charset="0"/>
                <a:ea typeface="MS PGothic" charset="-128"/>
              </a:rPr>
              <a:t> </a:t>
            </a:r>
            <a:r>
              <a:rPr lang="en-US" altLang="en-US" dirty="0">
                <a:latin typeface="Times New Roman" charset="0"/>
                <a:ea typeface="MS PGothic" charset="-128"/>
              </a:rPr>
              <a:t>the pulse.</a:t>
            </a:r>
            <a:endParaRPr lang="en-IN" altLang="en-US" dirty="0">
              <a:latin typeface="Times New Roman" charset="0"/>
              <a:ea typeface="MS PGothic" charset="-128"/>
            </a:endParaRPr>
          </a:p>
          <a:p>
            <a:r>
              <a:rPr lang="en-US" altLang="en-US" dirty="0">
                <a:latin typeface="Times New Roman" charset="0"/>
                <a:ea typeface="MS PGothic" charset="-128"/>
              </a:rPr>
              <a:t>               i.    In responsive patients who are older than 1 year, you should palpate the radial pulse at the wrist.</a:t>
            </a:r>
            <a:endParaRPr lang="en-IN" altLang="en-US" dirty="0">
              <a:latin typeface="Times New Roman" charset="0"/>
              <a:ea typeface="MS PGothic" charset="-128"/>
            </a:endParaRPr>
          </a:p>
          <a:p>
            <a:r>
              <a:rPr lang="en-US" altLang="en-US" dirty="0">
                <a:latin typeface="Times New Roman" charset="0"/>
                <a:ea typeface="MS PGothic" charset="-128"/>
              </a:rPr>
              <a:t>               ii.   In unresponsive patients older than 1 year, you should palpate the carotid pulse in the neck.</a:t>
            </a:r>
            <a:endParaRPr lang="en-IN" altLang="en-US" dirty="0">
              <a:latin typeface="Times New Roman" charset="0"/>
              <a:ea typeface="MS PGothic" charset="-128"/>
            </a:endParaRPr>
          </a:p>
          <a:p>
            <a:r>
              <a:rPr lang="en-US" altLang="en-US" dirty="0">
                <a:latin typeface="Times New Roman" charset="0"/>
                <a:ea typeface="MS PGothic" charset="-128"/>
              </a:rPr>
              <a:t>               iii.  Palpate the brachial pulse, located at the medial area (inside) of the upper arm, in children younger than 1 year.</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you cannot palpate a pulse in an unresponsive patient, begin CPR.</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7691793-F5CB-F84E-8E14-4A21A3B91E75}" type="slidenum">
              <a:rPr lang="en-US" altLang="en-US" sz="1200"/>
              <a:pPr eaLnBrk="1" hangingPunct="1"/>
              <a:t>57</a:t>
            </a:fld>
            <a:endParaRPr lang="en-US" altLang="en-US" sz="1200" dirty="0"/>
          </a:p>
        </p:txBody>
      </p:sp>
    </p:spTree>
    <p:extLst>
      <p:ext uri="{BB962C8B-B14F-4D97-AF65-F5344CB8AC3E}">
        <p14:creationId xmlns:p14="http://schemas.microsoft.com/office/powerpoint/2010/main" val="20758852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Skin condition</a:t>
            </a:r>
            <a:endParaRPr lang="en-IN" altLang="en-US" dirty="0">
              <a:latin typeface="Times New Roman" charset="0"/>
              <a:ea typeface="MS PGothic" charset="-128"/>
            </a:endParaRPr>
          </a:p>
          <a:p>
            <a:r>
              <a:rPr lang="en-US" altLang="en-US" dirty="0">
                <a:latin typeface="Times New Roman" charset="0"/>
                <a:ea typeface="MS PGothic" charset="-128"/>
              </a:rPr>
              <a:t>       a.    Perfusion is assessed by evaluating a patient’s skin color, temperature, moisture, and capillary refill.</a:t>
            </a:r>
            <a:endParaRPr lang="en-IN" altLang="en-US" dirty="0">
              <a:latin typeface="Times New Roman" charset="0"/>
              <a:ea typeface="MS PGothic" charset="-128"/>
            </a:endParaRP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DD5DFF5-0EA6-224D-AEE1-3507B24BB67F}" type="slidenum">
              <a:rPr lang="en-US" altLang="en-US" sz="1200"/>
              <a:pPr eaLnBrk="1" hangingPunct="1"/>
              <a:t>58</a:t>
            </a:fld>
            <a:endParaRPr lang="en-US" altLang="en-US" sz="1200" dirty="0"/>
          </a:p>
        </p:txBody>
      </p:sp>
    </p:spTree>
    <p:extLst>
      <p:ext uri="{BB962C8B-B14F-4D97-AF65-F5344CB8AC3E}">
        <p14:creationId xmlns:p14="http://schemas.microsoft.com/office/powerpoint/2010/main" val="13834457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Skin color</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Poor peripheral circulation will cause the skin to appear pale, white, ashen, or gray.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ii.</a:t>
            </a:r>
            <a:r>
              <a:rPr lang="en-US" sz="1200" kern="1200" dirty="0">
                <a:solidFill>
                  <a:schemeClr val="tx1"/>
                </a:solidFill>
                <a:effectLst/>
                <a:latin typeface="Times New Roman" pitchFamily="18" charset="0"/>
                <a:ea typeface="MS PGothic" pitchFamily="34" charset="-128"/>
                <a:cs typeface="+mn-cs"/>
              </a:rPr>
              <a:t>   High blood pressure may cause the skin to be abnormally flushed and red.</a:t>
            </a:r>
          </a:p>
          <a:p>
            <a:r>
              <a:rPr lang="en-US" sz="1200" kern="1200" dirty="0">
                <a:solidFill>
                  <a:schemeClr val="tx1"/>
                </a:solidFill>
                <a:effectLst/>
                <a:latin typeface="Times New Roman" pitchFamily="18" charset="0"/>
                <a:ea typeface="MS PGothic" pitchFamily="34" charset="-128"/>
                <a:cs typeface="+mn-cs"/>
              </a:rPr>
              <a:t>       iii.  When the blood is not properly saturated with oxygen, it appears blue.</a:t>
            </a: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6386C8-FD5E-524C-81F2-D4C1A0BF1477}" type="slidenum">
              <a:rPr lang="en-US" altLang="en-US" sz="1200"/>
              <a:pPr eaLnBrk="1" hangingPunct="1"/>
              <a:t>59</a:t>
            </a:fld>
            <a:endParaRPr lang="en-US" altLang="en-US" sz="1200" dirty="0"/>
          </a:p>
        </p:txBody>
      </p:sp>
    </p:spTree>
    <p:extLst>
      <p:ext uri="{BB962C8B-B14F-4D97-AF65-F5344CB8AC3E}">
        <p14:creationId xmlns:p14="http://schemas.microsoft.com/office/powerpoint/2010/main" val="76692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 Begin interventions needed to preserve life </a:t>
            </a:r>
          </a:p>
          <a:p>
            <a:r>
              <a:rPr lang="en-US" altLang="en-US" dirty="0">
                <a:latin typeface="Times New Roman" charset="0"/>
                <a:ea typeface="MS PGothic" charset="-128"/>
              </a:rPr>
              <a:t>• Integration of treatment/procedures needed to preserve life </a:t>
            </a:r>
          </a:p>
          <a:p>
            <a:endParaRPr lang="en-US" altLang="en-US" dirty="0">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61C312D-3D77-F84D-AC5A-E9870F6EDEFB}" type="slidenum">
              <a:rPr lang="en-US" altLang="en-US" sz="1200"/>
              <a:pPr eaLnBrk="1" hangingPunct="1"/>
              <a:t>6</a:t>
            </a:fld>
            <a:endParaRPr lang="en-US" altLang="en-US" sz="1200" dirty="0"/>
          </a:p>
        </p:txBody>
      </p:sp>
    </p:spTree>
    <p:extLst>
      <p:ext uri="{BB962C8B-B14F-4D97-AF65-F5344CB8AC3E}">
        <p14:creationId xmlns:p14="http://schemas.microsoft.com/office/powerpoint/2010/main" val="19516901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Skin color</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Poor peripheral circulation will cause the skin to appear pale, white, ashen, or gray.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ii.</a:t>
            </a:r>
            <a:r>
              <a:rPr lang="en-US" sz="1200" kern="1200" dirty="0">
                <a:solidFill>
                  <a:schemeClr val="tx1"/>
                </a:solidFill>
                <a:effectLst/>
                <a:latin typeface="Times New Roman" pitchFamily="18" charset="0"/>
                <a:ea typeface="MS PGothic" pitchFamily="34" charset="-128"/>
                <a:cs typeface="+mn-cs"/>
              </a:rPr>
              <a:t>   High blood pressure may cause the skin to be abnormally flushed and red.</a:t>
            </a:r>
          </a:p>
          <a:p>
            <a:r>
              <a:rPr lang="en-US" sz="1200" kern="1200" dirty="0">
                <a:solidFill>
                  <a:schemeClr val="tx1"/>
                </a:solidFill>
                <a:effectLst/>
                <a:latin typeface="Times New Roman" pitchFamily="18" charset="0"/>
                <a:ea typeface="MS PGothic" pitchFamily="34" charset="-128"/>
                <a:cs typeface="+mn-cs"/>
              </a:rPr>
              <a:t>       iii.  When the blood is not properly saturated with oxygen, it appears blue.</a:t>
            </a: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8D13452-CDD5-A146-895B-7DD8BE985642}" type="slidenum">
              <a:rPr lang="en-US" altLang="en-US" sz="1200"/>
              <a:pPr eaLnBrk="1" hangingPunct="1"/>
              <a:t>60</a:t>
            </a:fld>
            <a:endParaRPr lang="en-US" altLang="en-US" sz="1200" dirty="0"/>
          </a:p>
        </p:txBody>
      </p:sp>
    </p:spTree>
    <p:extLst>
      <p:ext uri="{BB962C8B-B14F-4D97-AF65-F5344CB8AC3E}">
        <p14:creationId xmlns:p14="http://schemas.microsoft.com/office/powerpoint/2010/main" val="4483305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Skin temperature</a:t>
            </a:r>
            <a:endParaRPr lang="en-IN" altLang="en-US" dirty="0">
              <a:latin typeface="Times New Roman" charset="0"/>
              <a:ea typeface="MS PGothic" charset="-128"/>
            </a:endParaRPr>
          </a:p>
          <a:p>
            <a:r>
              <a:rPr lang="en-US" altLang="en-US" dirty="0">
                <a:latin typeface="Times New Roman" charset="0"/>
                <a:ea typeface="MS PGothic" charset="-128"/>
              </a:rPr>
              <a:t>       i.    Normal skin temperature will be warm to the touch.</a:t>
            </a:r>
            <a:endParaRPr lang="en-IN" altLang="en-US" dirty="0">
              <a:latin typeface="Times New Roman" charset="0"/>
              <a:ea typeface="MS PGothic" charset="-128"/>
            </a:endParaRPr>
          </a:p>
          <a:p>
            <a:r>
              <a:rPr lang="en-US" altLang="en-US" dirty="0">
                <a:latin typeface="Times New Roman" charset="0"/>
                <a:ea typeface="MS PGothic" charset="-128"/>
              </a:rPr>
              <a:t>       ii.   Abnormal skin temperatures are hot, cool, cold, and clammy.</a:t>
            </a:r>
          </a:p>
          <a:p>
            <a:endParaRPr lang="en-US" altLang="en-US" dirty="0">
              <a:latin typeface="Times New Roman" charset="0"/>
              <a:ea typeface="MS PGothic" charset="-128"/>
            </a:endParaRPr>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6A3B35D-260B-624B-B278-44B9B9A9DFA4}"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7188193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Skin moisture</a:t>
            </a:r>
            <a:endParaRPr lang="en-IN" altLang="en-US" dirty="0">
              <a:latin typeface="Times New Roman" charset="0"/>
              <a:ea typeface="MS PGothic" charset="-128"/>
            </a:endParaRPr>
          </a:p>
          <a:p>
            <a:r>
              <a:rPr lang="en-US" altLang="en-US" dirty="0">
                <a:latin typeface="Times New Roman" charset="0"/>
                <a:ea typeface="MS PGothic" charset="-128"/>
              </a:rPr>
              <a:t>       i.    Dry skin is normal.</a:t>
            </a:r>
            <a:endParaRPr lang="en-IN" altLang="en-US" dirty="0">
              <a:latin typeface="Times New Roman" charset="0"/>
              <a:ea typeface="MS PGothic" charset="-128"/>
            </a:endParaRPr>
          </a:p>
          <a:p>
            <a:r>
              <a:rPr lang="en-US" altLang="en-US" dirty="0">
                <a:latin typeface="Times New Roman" charset="0"/>
                <a:ea typeface="MS PGothic" charset="-128"/>
              </a:rPr>
              <a:t>       ii.   Skin that is wet, moist, or excessively dry and hot suggests a problem.</a:t>
            </a:r>
          </a:p>
          <a:p>
            <a:endParaRPr lang="en-US" altLang="en-US" dirty="0">
              <a:latin typeface="Times New Roman" charset="0"/>
              <a:ea typeface="MS PGothic" charset="-128"/>
            </a:endParaRP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42B7ED7-5D49-BC47-8A36-346E9428A02C}" type="slidenum">
              <a:rPr lang="en-US" altLang="en-US" sz="1200"/>
              <a:pPr eaLnBrk="1" hangingPunct="1"/>
              <a:t>62</a:t>
            </a:fld>
            <a:endParaRPr lang="en-US" altLang="en-US" sz="1200" dirty="0"/>
          </a:p>
        </p:txBody>
      </p:sp>
    </p:spTree>
    <p:extLst>
      <p:ext uri="{BB962C8B-B14F-4D97-AF65-F5344CB8AC3E}">
        <p14:creationId xmlns:p14="http://schemas.microsoft.com/office/powerpoint/2010/main" val="2464934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Capillary refill</a:t>
            </a:r>
            <a:endParaRPr lang="en-IN" altLang="en-US" dirty="0">
              <a:latin typeface="Times New Roman" charset="0"/>
              <a:ea typeface="MS PGothic" charset="-128"/>
            </a:endParaRPr>
          </a:p>
          <a:p>
            <a:r>
              <a:rPr lang="en-US" altLang="en-US" dirty="0">
                <a:latin typeface="Times New Roman" charset="0"/>
                <a:ea typeface="MS PGothic" charset="-128"/>
              </a:rPr>
              <a:t>       i.    Capillary refill is often evaluated in pediatric patients to assess the ability of the circulatory system to perfuse the capillary system in the fingers and toes. </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5D8F3D-464A-2949-845B-3C6690A094A1}" type="slidenum">
              <a:rPr lang="en-US" altLang="en-US" sz="1200"/>
              <a:pPr eaLnBrk="1" hangingPunct="1"/>
              <a:t>63</a:t>
            </a:fld>
            <a:endParaRPr lang="en-US" altLang="en-US" sz="1200" dirty="0"/>
          </a:p>
        </p:txBody>
      </p:sp>
    </p:spTree>
    <p:extLst>
      <p:ext uri="{BB962C8B-B14F-4D97-AF65-F5344CB8AC3E}">
        <p14:creationId xmlns:p14="http://schemas.microsoft.com/office/powerpoint/2010/main" val="3199632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02CB03E-02E6-4342-B31B-E05203EEC4AC}" type="slidenum">
              <a:rPr lang="en-US" altLang="en-US" sz="1200"/>
              <a:pPr eaLnBrk="1" hangingPunct="1"/>
              <a:t>64</a:t>
            </a:fld>
            <a:endParaRPr lang="en-US" altLang="en-US" sz="1200" dirty="0"/>
          </a:p>
        </p:txBody>
      </p:sp>
    </p:spTree>
    <p:extLst>
      <p:ext uri="{BB962C8B-B14F-4D97-AF65-F5344CB8AC3E}">
        <p14:creationId xmlns:p14="http://schemas.microsoft.com/office/powerpoint/2010/main" val="3240805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Assess and control external bleeding.</a:t>
            </a:r>
            <a:endParaRPr lang="en-IN" altLang="en-US" dirty="0">
              <a:latin typeface="Times New Roman" charset="0"/>
              <a:ea typeface="MS PGothic" charset="-128"/>
            </a:endParaRPr>
          </a:p>
          <a:p>
            <a:r>
              <a:rPr lang="en-US" altLang="en-US" dirty="0">
                <a:latin typeface="Times New Roman" charset="0"/>
                <a:ea typeface="MS PGothic" charset="-128"/>
              </a:rPr>
              <a:t>       a.    Should occur before addressing airway or breathing concerns. </a:t>
            </a:r>
            <a:endParaRPr lang="en-IN" altLang="en-US" dirty="0">
              <a:latin typeface="Times New Roman" charset="0"/>
              <a:ea typeface="MS PGothic" charset="-128"/>
            </a:endParaRPr>
          </a:p>
          <a:p>
            <a:r>
              <a:rPr lang="en-US" altLang="en-US" dirty="0">
                <a:latin typeface="Times New Roman" charset="0"/>
                <a:ea typeface="MS PGothic" charset="-128"/>
              </a:rPr>
              <a:t>       b.    Bleeding from a large vein is characterized by a steady flow of blood.</a:t>
            </a:r>
            <a:endParaRPr lang="en-IN" altLang="en-US" dirty="0">
              <a:latin typeface="Times New Roman" charset="0"/>
              <a:ea typeface="MS PGothic" charset="-128"/>
            </a:endParaRPr>
          </a:p>
          <a:p>
            <a:r>
              <a:rPr lang="en-US" altLang="en-US" dirty="0">
                <a:latin typeface="Times New Roman" charset="0"/>
                <a:ea typeface="MS PGothic" charset="-128"/>
              </a:rPr>
              <a:t>       c.    Bleeding from an artery is characterized by a spurting flow of blood.</a:t>
            </a:r>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F974DEE-C0FA-2E4C-9FEB-994299F48208}" type="slidenum">
              <a:rPr lang="en-US" altLang="en-US" sz="1200"/>
              <a:pPr eaLnBrk="1" hangingPunct="1"/>
              <a:t>65</a:t>
            </a:fld>
            <a:endParaRPr lang="en-US" altLang="en-US" sz="1200" dirty="0"/>
          </a:p>
        </p:txBody>
      </p:sp>
    </p:spTree>
    <p:extLst>
      <p:ext uri="{BB962C8B-B14F-4D97-AF65-F5344CB8AC3E}">
        <p14:creationId xmlns:p14="http://schemas.microsoft.com/office/powerpoint/2010/main" val="8039641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Controlling external bleeding is often very simple.</a:t>
            </a:r>
            <a:endParaRPr lang="en-IN" altLang="en-US" dirty="0">
              <a:latin typeface="Times New Roman" charset="0"/>
              <a:ea typeface="MS PGothic" charset="-128"/>
            </a:endParaRPr>
          </a:p>
          <a:p>
            <a:r>
              <a:rPr lang="en-US" altLang="en-US" dirty="0">
                <a:latin typeface="Times New Roman" charset="0"/>
                <a:ea typeface="MS PGothic" charset="-128"/>
              </a:rPr>
              <a:t>       i.    Apply direct pressure.</a:t>
            </a:r>
            <a:endParaRPr lang="en-IN" altLang="en-US" dirty="0">
              <a:latin typeface="Times New Roman" charset="0"/>
              <a:ea typeface="MS PGothic" charset="-128"/>
            </a:endParaRPr>
          </a:p>
          <a:p>
            <a:r>
              <a:rPr lang="en-US" altLang="en-US" dirty="0">
                <a:latin typeface="Times New Roman" charset="0"/>
                <a:ea typeface="MS PGothic" charset="-128"/>
              </a:rPr>
              <a:t>       ii.   If direct pressure is not quickly successful or if there is an obvious arterial hemorrhage of an extremity, apply a tourniquet.</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1B15F5E-7A5B-1A40-9C65-403A8563A40C}" type="slidenum">
              <a:rPr lang="en-US" altLang="en-US" sz="1200"/>
              <a:pPr eaLnBrk="1" hangingPunct="1"/>
              <a:t>66</a:t>
            </a:fld>
            <a:endParaRPr lang="en-US" altLang="en-US" sz="1200" dirty="0"/>
          </a:p>
        </p:txBody>
      </p:sp>
    </p:spTree>
    <p:extLst>
      <p:ext uri="{BB962C8B-B14F-4D97-AF65-F5344CB8AC3E}">
        <p14:creationId xmlns:p14="http://schemas.microsoft.com/office/powerpoint/2010/main" val="2582780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Perform a rapid scan to identify life threats.</a:t>
            </a:r>
            <a:endParaRPr lang="en-IN" altLang="en-US" dirty="0">
              <a:latin typeface="Times New Roman" charset="0"/>
              <a:ea typeface="MS PGothic" charset="-128"/>
            </a:endParaRPr>
          </a:p>
          <a:p>
            <a:r>
              <a:rPr lang="en-US" altLang="en-US" dirty="0">
                <a:latin typeface="Times New Roman" charset="0"/>
                <a:ea typeface="MS PGothic" charset="-128"/>
              </a:rPr>
              <a:t>        1.   Identify injuries that must be managed or protected before the patient is transported.</a:t>
            </a:r>
            <a:endParaRPr lang="en-IN" altLang="en-US" dirty="0">
              <a:latin typeface="Times New Roman" charset="0"/>
              <a:ea typeface="MS PGothic" charset="-128"/>
            </a:endParaRPr>
          </a:p>
          <a:p>
            <a:r>
              <a:rPr lang="en-US" altLang="en-US" dirty="0">
                <a:latin typeface="Times New Roman" charset="0"/>
                <a:ea typeface="MS PGothic" charset="-128"/>
              </a:rPr>
              <a:t>              a.    Take 60 to 90 seconds to perform the rapid scan.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This is not a systematic or focused physical examination. </a:t>
            </a:r>
            <a:endParaRPr lang="en-IN" altLang="en-US" dirty="0">
              <a:latin typeface="Times New Roman" charset="0"/>
              <a:ea typeface="MS PGothic" charset="-128"/>
            </a:endParaRPr>
          </a:p>
          <a:p>
            <a:r>
              <a:rPr lang="en-US" altLang="en-US" dirty="0">
                <a:latin typeface="Times New Roman" charset="0"/>
                <a:ea typeface="MS PGothic" charset="-128"/>
              </a:rPr>
              <a:t>         2.  See Skill Drill 10-1.</a:t>
            </a:r>
            <a:endParaRPr lang="en-IN" altLang="en-US" dirty="0">
              <a:latin typeface="Times New Roman" charset="0"/>
              <a:ea typeface="MS PGothic" charset="-128"/>
            </a:endParaRP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C90D9BD-5D4A-2842-B218-54FF074BA8AE}" type="slidenum">
              <a:rPr lang="en-US" altLang="en-US" sz="1200"/>
              <a:pPr eaLnBrk="1" hangingPunct="1"/>
              <a:t>67</a:t>
            </a:fld>
            <a:endParaRPr lang="en-US" altLang="en-US" sz="1200" dirty="0"/>
          </a:p>
        </p:txBody>
      </p:sp>
    </p:spTree>
    <p:extLst>
      <p:ext uri="{BB962C8B-B14F-4D97-AF65-F5344CB8AC3E}">
        <p14:creationId xmlns:p14="http://schemas.microsoft.com/office/powerpoint/2010/main" val="8154248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Determine priority of patient care and transport.</a:t>
            </a:r>
            <a:endParaRPr lang="en-IN" altLang="en-US" dirty="0">
              <a:latin typeface="Times New Roman" charset="0"/>
              <a:ea typeface="MS PGothic" charset="-128"/>
            </a:endParaRPr>
          </a:p>
          <a:p>
            <a:r>
              <a:rPr lang="en-US" altLang="en-US" dirty="0">
                <a:latin typeface="Times New Roman" charset="0"/>
                <a:ea typeface="MS PGothic" charset="-128"/>
              </a:rPr>
              <a:t>       1.    High-priority patients include those with any of the following conditions:</a:t>
            </a:r>
            <a:endParaRPr lang="en-IN" altLang="en-US" dirty="0">
              <a:latin typeface="Times New Roman" charset="0"/>
              <a:ea typeface="MS PGothic" charset="-128"/>
            </a:endParaRPr>
          </a:p>
          <a:p>
            <a:r>
              <a:rPr lang="en-US" altLang="en-US" dirty="0">
                <a:latin typeface="Times New Roman" charset="0"/>
                <a:ea typeface="MS PGothic" charset="-128"/>
              </a:rPr>
              <a:t>              a.    Unresponsive </a:t>
            </a:r>
            <a:endParaRPr lang="en-IN" altLang="en-US" dirty="0">
              <a:latin typeface="Times New Roman" charset="0"/>
              <a:ea typeface="MS PGothic" charset="-128"/>
            </a:endParaRPr>
          </a:p>
          <a:p>
            <a:r>
              <a:rPr lang="en-US" altLang="en-US" dirty="0">
                <a:latin typeface="Times New Roman" charset="0"/>
                <a:ea typeface="MS PGothic" charset="-128"/>
              </a:rPr>
              <a:t>              b.    Difficulty breathing </a:t>
            </a:r>
          </a:p>
          <a:p>
            <a:r>
              <a:rPr lang="en-US" altLang="en-US" dirty="0">
                <a:latin typeface="Times New Roman" charset="0"/>
                <a:ea typeface="MS PGothic" charset="-128"/>
              </a:rPr>
              <a:t>              c.    Uncontrolled bleeding</a:t>
            </a:r>
          </a:p>
          <a:p>
            <a:endParaRPr lang="en-IN" altLang="en-US" dirty="0">
              <a:latin typeface="Times New Roman" charset="0"/>
              <a:ea typeface="MS PGothic" charset="-128"/>
            </a:endParaRPr>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557285-7616-3948-B0E9-93152A382B99}" type="slidenum">
              <a:rPr lang="en-US" altLang="en-US" sz="1200"/>
              <a:pPr eaLnBrk="1" hangingPunct="1"/>
              <a:t>68</a:t>
            </a:fld>
            <a:endParaRPr lang="en-US" altLang="en-US" sz="1200" dirty="0"/>
          </a:p>
        </p:txBody>
      </p:sp>
    </p:spTree>
    <p:extLst>
      <p:ext uri="{BB962C8B-B14F-4D97-AF65-F5344CB8AC3E}">
        <p14:creationId xmlns:p14="http://schemas.microsoft.com/office/powerpoint/2010/main" val="17523024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Altered level of consciousness</a:t>
            </a:r>
            <a:endParaRPr lang="en-IN" altLang="en-US" dirty="0">
              <a:latin typeface="Times New Roman" charset="0"/>
              <a:ea typeface="MS PGothic" charset="-128"/>
            </a:endParaRPr>
          </a:p>
          <a:p>
            <a:r>
              <a:rPr lang="en-US" altLang="en-US" dirty="0">
                <a:latin typeface="Times New Roman" charset="0"/>
                <a:ea typeface="MS PGothic" charset="-128"/>
              </a:rPr>
              <a:t>e.   Severe chest pain </a:t>
            </a:r>
            <a:endParaRPr lang="en-IN" altLang="en-US" dirty="0">
              <a:latin typeface="Times New Roman" charset="0"/>
              <a:ea typeface="MS PGothic" charset="-128"/>
            </a:endParaRPr>
          </a:p>
          <a:p>
            <a:r>
              <a:rPr lang="en-US" altLang="en-US" dirty="0">
                <a:latin typeface="Times New Roman" charset="0"/>
                <a:ea typeface="MS PGothic" charset="-128"/>
              </a:rPr>
              <a:t>f.    Pale skin or other signs of poor perfusion</a:t>
            </a:r>
            <a:endParaRPr lang="en-IN" altLang="en-US" dirty="0">
              <a:latin typeface="Times New Roman" charset="0"/>
              <a:ea typeface="MS PGothic" charset="-128"/>
            </a:endParaRPr>
          </a:p>
          <a:p>
            <a:r>
              <a:rPr lang="en-US" altLang="en-US" dirty="0">
                <a:latin typeface="Times New Roman" charset="0"/>
                <a:ea typeface="MS PGothic" charset="-128"/>
              </a:rPr>
              <a:t>g.   Complicated childbirth</a:t>
            </a:r>
            <a:endParaRPr lang="en-IN" altLang="en-US" dirty="0">
              <a:latin typeface="Times New Roman" charset="0"/>
              <a:ea typeface="MS PGothic" charset="-128"/>
            </a:endParaRPr>
          </a:p>
          <a:p>
            <a:r>
              <a:rPr lang="en-US" altLang="en-US" dirty="0">
                <a:latin typeface="Times New Roman" charset="0"/>
                <a:ea typeface="MS PGothic" charset="-128"/>
              </a:rPr>
              <a:t>h.   Severe pain in any area of the body</a:t>
            </a:r>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749FEA-B180-F048-8FA8-B2623EE114F6}" type="slidenum">
              <a:rPr lang="en-US" altLang="en-US" sz="1200"/>
              <a:pPr eaLnBrk="1" hangingPunct="1"/>
              <a:t>69</a:t>
            </a:fld>
            <a:endParaRPr lang="en-US" altLang="en-US" sz="1200" dirty="0"/>
          </a:p>
        </p:txBody>
      </p:sp>
    </p:spTree>
    <p:extLst>
      <p:ext uri="{BB962C8B-B14F-4D97-AF65-F5344CB8AC3E}">
        <p14:creationId xmlns:p14="http://schemas.microsoft.com/office/powerpoint/2010/main" val="35642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History Taking</a:t>
            </a:r>
          </a:p>
          <a:p>
            <a:r>
              <a:rPr lang="en-US" altLang="en-US" dirty="0">
                <a:latin typeface="Times New Roman" charset="0"/>
                <a:ea typeface="MS PGothic" charset="-128"/>
              </a:rPr>
              <a:t>• Determining the chief complaint </a:t>
            </a:r>
          </a:p>
          <a:p>
            <a:r>
              <a:rPr lang="en-US" altLang="en-US" dirty="0">
                <a:latin typeface="Times New Roman" charset="0"/>
                <a:ea typeface="MS PGothic" charset="-128"/>
              </a:rPr>
              <a:t>• Mechanism of injury/nature of illness</a:t>
            </a:r>
          </a:p>
          <a:p>
            <a:r>
              <a:rPr lang="en-US" altLang="en-US" dirty="0">
                <a:latin typeface="Times New Roman" charset="0"/>
                <a:ea typeface="MS PGothic" charset="-128"/>
              </a:rPr>
              <a:t>• Associated signs and symptoms </a:t>
            </a:r>
          </a:p>
          <a:p>
            <a:r>
              <a:rPr lang="en-US" altLang="en-US" dirty="0">
                <a:latin typeface="Times New Roman" charset="0"/>
                <a:ea typeface="MS PGothic" charset="-128"/>
              </a:rPr>
              <a:t>• Investigation of the chief complaint </a:t>
            </a:r>
          </a:p>
          <a:p>
            <a:r>
              <a:rPr lang="en-US" altLang="en-US" dirty="0">
                <a:latin typeface="Times New Roman" charset="0"/>
                <a:ea typeface="MS PGothic" charset="-128"/>
              </a:rPr>
              <a:t>• Past medical history </a:t>
            </a:r>
          </a:p>
          <a:p>
            <a:r>
              <a:rPr lang="en-US" altLang="en-US" dirty="0">
                <a:latin typeface="Times New Roman" charset="0"/>
                <a:ea typeface="MS PGothic" charset="-128"/>
              </a:rPr>
              <a:t>• Pertinent negatives </a:t>
            </a:r>
          </a:p>
          <a:p>
            <a:endParaRPr lang="en-US" altLang="en-US" dirty="0">
              <a:latin typeface="Times New Roman" charset="0"/>
              <a:ea typeface="MS PGothic"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4CCFAEE-EF57-EA4C-AF72-8379B2BA4280}" type="slidenum">
              <a:rPr lang="en-US" altLang="en-US" sz="1200"/>
              <a:pPr eaLnBrk="1" hangingPunct="1"/>
              <a:t>7</a:t>
            </a:fld>
            <a:endParaRPr lang="en-US" altLang="en-US" sz="1200" dirty="0"/>
          </a:p>
        </p:txBody>
      </p:sp>
    </p:spTree>
    <p:extLst>
      <p:ext uri="{BB962C8B-B14F-4D97-AF65-F5344CB8AC3E}">
        <p14:creationId xmlns:p14="http://schemas.microsoft.com/office/powerpoint/2010/main" val="13918494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The Golden Hour (Golden Period) is the time from injury to definitive care, during which treatment of shock and traumatic injuries must occur in order to maximize the patient’s chance of survival.</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a.   Immediate transport is one of the keys to survival of patients who need immediate care that the EMT cannot provide.</a:t>
            </a:r>
          </a:p>
          <a:p>
            <a:endParaRPr lang="en-IN" altLang="en-US" dirty="0">
              <a:latin typeface="Times New Roman" charset="0"/>
              <a:ea typeface="MS PGothic" charset="-128"/>
            </a:endParaRPr>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6A10EF4-7A05-DD47-ABD1-FB2ECD969633}" type="slidenum">
              <a:rPr lang="en-US" altLang="en-US" sz="1200"/>
              <a:pPr eaLnBrk="1" hangingPunct="1"/>
              <a:t>70</a:t>
            </a:fld>
            <a:endParaRPr lang="en-US" altLang="en-US" sz="1200" dirty="0"/>
          </a:p>
        </p:txBody>
      </p:sp>
    </p:spTree>
    <p:extLst>
      <p:ext uri="{BB962C8B-B14F-4D97-AF65-F5344CB8AC3E}">
        <p14:creationId xmlns:p14="http://schemas.microsoft.com/office/powerpoint/2010/main" val="10954027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illustration on this slide represents the Golden Hour or the Golden Period. </a:t>
            </a:r>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073DCA4-0060-2C4A-960A-29AF87A67BBB}" type="slidenum">
              <a:rPr lang="en-US" altLang="en-US" sz="1200"/>
              <a:pPr eaLnBrk="1" hangingPunct="1"/>
              <a:t>71</a:t>
            </a:fld>
            <a:endParaRPr lang="en-US" altLang="en-US" sz="1200" dirty="0"/>
          </a:p>
        </p:txBody>
      </p:sp>
    </p:spTree>
    <p:extLst>
      <p:ext uri="{BB962C8B-B14F-4D97-AF65-F5344CB8AC3E}">
        <p14:creationId xmlns:p14="http://schemas.microsoft.com/office/powerpoint/2010/main" val="561756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Transport decisions should be made at this point.</a:t>
            </a:r>
            <a:endParaRPr lang="en-IN" altLang="en-US" dirty="0">
              <a:latin typeface="Times New Roman" charset="0"/>
              <a:ea typeface="MS PGothic" charset="-128"/>
            </a:endParaRPr>
          </a:p>
          <a:p>
            <a:r>
              <a:rPr lang="en-US" altLang="en-US" dirty="0">
                <a:latin typeface="Times New Roman" charset="0"/>
                <a:ea typeface="MS PGothic" charset="-128"/>
              </a:rPr>
              <a:t>       a.    Transport decisions are based on:</a:t>
            </a:r>
            <a:endParaRPr lang="en-IN" altLang="en-US" dirty="0">
              <a:latin typeface="Times New Roman" charset="0"/>
              <a:ea typeface="MS PGothic" charset="-128"/>
            </a:endParaRPr>
          </a:p>
          <a:p>
            <a:r>
              <a:rPr lang="en-US" altLang="en-US" dirty="0">
                <a:latin typeface="Times New Roman" charset="0"/>
                <a:ea typeface="MS PGothic" charset="-128"/>
              </a:rPr>
              <a:t>              i.    Patient’s condition</a:t>
            </a:r>
            <a:endParaRPr lang="en-IN" altLang="en-US" dirty="0">
              <a:latin typeface="Times New Roman" charset="0"/>
              <a:ea typeface="MS PGothic" charset="-128"/>
            </a:endParaRPr>
          </a:p>
          <a:p>
            <a:r>
              <a:rPr lang="en-US" altLang="en-US" dirty="0">
                <a:latin typeface="Times New Roman" charset="0"/>
                <a:ea typeface="MS PGothic" charset="-128"/>
              </a:rPr>
              <a:t>              ii.   Availability of advanced care</a:t>
            </a:r>
            <a:endParaRPr lang="en-IN" altLang="en-US" dirty="0">
              <a:latin typeface="Times New Roman" charset="0"/>
              <a:ea typeface="MS PGothic" charset="-128"/>
            </a:endParaRPr>
          </a:p>
          <a:p>
            <a:r>
              <a:rPr lang="en-US" altLang="en-US" dirty="0">
                <a:latin typeface="Times New Roman" charset="0"/>
                <a:ea typeface="MS PGothic" charset="-128"/>
              </a:rPr>
              <a:t>              iii.  Distance of transport</a:t>
            </a:r>
            <a:endParaRPr lang="en-IN" altLang="en-US" dirty="0">
              <a:latin typeface="Times New Roman" charset="0"/>
              <a:ea typeface="MS PGothic" charset="-128"/>
            </a:endParaRPr>
          </a:p>
          <a:p>
            <a:r>
              <a:rPr lang="en-US" altLang="en-US" dirty="0">
                <a:latin typeface="Times New Roman" charset="0"/>
                <a:ea typeface="MS PGothic" charset="-128"/>
              </a:rPr>
              <a:t>              iv.  Local protocols</a:t>
            </a:r>
            <a:endParaRPr lang="en-IN" altLang="en-US" dirty="0">
              <a:latin typeface="Times New Roman" charset="0"/>
              <a:ea typeface="MS PGothic" charset="-128"/>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716D87-1899-0440-A5A6-7F8FAF10C0FE}" type="slidenum">
              <a:rPr lang="en-US" altLang="en-US" sz="1200"/>
              <a:pPr eaLnBrk="1" hangingPunct="1"/>
              <a:t>72</a:t>
            </a:fld>
            <a:endParaRPr lang="en-US" altLang="en-US" sz="1200" dirty="0"/>
          </a:p>
        </p:txBody>
      </p:sp>
    </p:spTree>
    <p:extLst>
      <p:ext uri="{BB962C8B-B14F-4D97-AF65-F5344CB8AC3E}">
        <p14:creationId xmlns:p14="http://schemas.microsoft.com/office/powerpoint/2010/main" val="13995848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History Taking</a:t>
            </a:r>
          </a:p>
          <a:p>
            <a:r>
              <a:rPr lang="en-US" altLang="en-US" dirty="0">
                <a:latin typeface="Times New Roman" charset="0"/>
                <a:ea typeface="MS PGothic" charset="-128"/>
              </a:rPr>
              <a:t>A.    Provides detail about the patient’s chief complaint and an account of the patient’s signs and symptoms.</a:t>
            </a:r>
            <a:endParaRPr lang="en-IN" altLang="en-US" dirty="0">
              <a:latin typeface="Times New Roman" charset="0"/>
              <a:ea typeface="MS PGothic" charset="-128"/>
            </a:endParaRPr>
          </a:p>
          <a:p>
            <a:r>
              <a:rPr lang="en-US" altLang="en-US" dirty="0">
                <a:latin typeface="Times New Roman" charset="0"/>
                <a:ea typeface="MS PGothic" charset="-128"/>
              </a:rPr>
              <a:t>B.    Be sure to document the following information:</a:t>
            </a:r>
            <a:endParaRPr lang="en-IN" altLang="en-US" dirty="0">
              <a:latin typeface="Times New Roman" charset="0"/>
              <a:ea typeface="MS PGothic" charset="-128"/>
            </a:endParaRPr>
          </a:p>
          <a:p>
            <a:r>
              <a:rPr lang="en-US" altLang="en-US" dirty="0">
                <a:latin typeface="Times New Roman" charset="0"/>
                <a:ea typeface="MS PGothic" charset="-128"/>
              </a:rPr>
              <a:t>       1.    Date of the incident</a:t>
            </a:r>
            <a:endParaRPr lang="en-IN" altLang="en-US" dirty="0">
              <a:latin typeface="Times New Roman" charset="0"/>
              <a:ea typeface="MS PGothic" charset="-128"/>
            </a:endParaRPr>
          </a:p>
          <a:p>
            <a:r>
              <a:rPr lang="en-US" altLang="en-US" dirty="0">
                <a:latin typeface="Times New Roman" charset="0"/>
                <a:ea typeface="MS PGothic" charset="-128"/>
              </a:rPr>
              <a:t>       2.    Patient’s age</a:t>
            </a:r>
            <a:endParaRPr lang="en-IN" altLang="en-US" dirty="0">
              <a:latin typeface="Times New Roman" charset="0"/>
              <a:ea typeface="MS PGothic" charset="-128"/>
            </a:endParaRPr>
          </a:p>
          <a:p>
            <a:r>
              <a:rPr lang="en-US" altLang="en-US" dirty="0">
                <a:latin typeface="Times New Roman" charset="0"/>
                <a:ea typeface="MS PGothic" charset="-128"/>
              </a:rPr>
              <a:t>       3.    Patient’s gender</a:t>
            </a:r>
            <a:endParaRPr lang="en-IN" altLang="en-US" dirty="0">
              <a:latin typeface="Times New Roman" charset="0"/>
              <a:ea typeface="MS PGothic" charset="-128"/>
            </a:endParaRPr>
          </a:p>
          <a:p>
            <a:r>
              <a:rPr lang="en-US" altLang="en-US" dirty="0">
                <a:latin typeface="Times New Roman" charset="0"/>
                <a:ea typeface="MS PGothic" charset="-128"/>
              </a:rPr>
              <a:t>       4.    Patient’s race</a:t>
            </a:r>
            <a:endParaRPr lang="en-IN" altLang="en-US" dirty="0">
              <a:latin typeface="Times New Roman" charset="0"/>
              <a:ea typeface="MS PGothic" charset="-128"/>
            </a:endParaRPr>
          </a:p>
          <a:p>
            <a:r>
              <a:rPr lang="en-US" altLang="en-US" dirty="0">
                <a:latin typeface="Times New Roman" charset="0"/>
                <a:ea typeface="MS PGothic" charset="-128"/>
              </a:rPr>
              <a:t>       5.    Past medical history</a:t>
            </a:r>
            <a:endParaRPr lang="en-IN" altLang="en-US" dirty="0">
              <a:latin typeface="Times New Roman" charset="0"/>
              <a:ea typeface="MS PGothic" charset="-128"/>
            </a:endParaRPr>
          </a:p>
          <a:p>
            <a:r>
              <a:rPr lang="en-US" altLang="en-US" dirty="0">
                <a:latin typeface="Times New Roman" charset="0"/>
                <a:ea typeface="MS PGothic" charset="-128"/>
              </a:rPr>
              <a:t>       6.    Patient’s current health status</a:t>
            </a:r>
            <a:endParaRPr lang="en-IN" altLang="en-US" dirty="0">
              <a:latin typeface="Times New Roman" charset="0"/>
              <a:ea typeface="MS PGothic" charset="-128"/>
            </a:endParaRPr>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A78A40A-3B36-1E48-8D3B-BB3562C97110}" type="slidenum">
              <a:rPr lang="en-US" altLang="en-US" sz="1200"/>
              <a:pPr eaLnBrk="1" hangingPunct="1"/>
              <a:t>73</a:t>
            </a:fld>
            <a:endParaRPr lang="en-US" altLang="en-US" sz="1200" dirty="0"/>
          </a:p>
        </p:txBody>
      </p:sp>
    </p:spTree>
    <p:extLst>
      <p:ext uri="{BB962C8B-B14F-4D97-AF65-F5344CB8AC3E}">
        <p14:creationId xmlns:p14="http://schemas.microsoft.com/office/powerpoint/2010/main" val="14338858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Investigate the chief complaint (history of present illness).</a:t>
            </a:r>
            <a:endParaRPr lang="en-IN" altLang="en-US" dirty="0">
              <a:latin typeface="Times New Roman" charset="0"/>
              <a:ea typeface="MS PGothic" charset="-128"/>
            </a:endParaRPr>
          </a:p>
          <a:p>
            <a:r>
              <a:rPr lang="en-US" altLang="en-US" dirty="0">
                <a:latin typeface="Times New Roman" charset="0"/>
                <a:ea typeface="MS PGothic" charset="-128"/>
              </a:rPr>
              <a:t>       1.    Begin by making introductions, make the patient feel comfortable, and obtain permission to treat.</a:t>
            </a:r>
            <a:endParaRPr lang="en-IN" altLang="en-US" dirty="0">
              <a:latin typeface="Times New Roman" charset="0"/>
              <a:ea typeface="MS PGothic" charset="-128"/>
            </a:endParaRPr>
          </a:p>
          <a:p>
            <a:r>
              <a:rPr lang="en-US" altLang="en-US" dirty="0">
                <a:latin typeface="Times New Roman" charset="0"/>
                <a:ea typeface="MS PGothic" charset="-128"/>
              </a:rPr>
              <a:t>              a.    Ask a few simple and direct questions.</a:t>
            </a:r>
            <a:endParaRPr lang="en-IN" altLang="en-US" dirty="0">
              <a:latin typeface="Times New Roman" charset="0"/>
              <a:ea typeface="MS PGothic" charset="-128"/>
            </a:endParaRPr>
          </a:p>
          <a:p>
            <a:r>
              <a:rPr lang="en-US" altLang="en-US" dirty="0">
                <a:latin typeface="Times New Roman" charset="0"/>
                <a:ea typeface="MS PGothic" charset="-128"/>
              </a:rPr>
              <a:t>              b.    Refer to the patient as Mr., Ms., or Mrs., using the patient’s last name.</a:t>
            </a:r>
            <a:endParaRPr lang="en-IN" altLang="en-US" dirty="0">
              <a:latin typeface="Times New Roman" charset="0"/>
              <a:ea typeface="MS PGothic" charset="-128"/>
            </a:endParaRPr>
          </a:p>
          <a:p>
            <a:r>
              <a:rPr lang="en-US" altLang="en-US" dirty="0">
                <a:latin typeface="Times New Roman" charset="0"/>
                <a:ea typeface="MS PGothic" charset="-128"/>
              </a:rPr>
              <a:t>              c.    Open-ended questions will help determine the chief complaint.</a:t>
            </a:r>
            <a:endParaRPr lang="en-IN" altLang="en-US" dirty="0">
              <a:latin typeface="Times New Roman" charset="0"/>
              <a:ea typeface="MS PGothic" charset="-128"/>
            </a:endParaRPr>
          </a:p>
          <a:p>
            <a:r>
              <a:rPr lang="en-US" altLang="en-US" dirty="0">
                <a:latin typeface="Times New Roman" charset="0"/>
                <a:ea typeface="MS PGothic" charset="-128"/>
              </a:rPr>
              <a:t>              d.    Use eye contact to encourage the patient to continue speaking and repeat statements back to show understanding. </a:t>
            </a:r>
            <a:endParaRPr lang="en-IN" altLang="en-US" dirty="0">
              <a:latin typeface="Times New Roman" charset="0"/>
              <a:ea typeface="MS PGothic" charset="-128"/>
            </a:endParaRP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FD54483-FA09-9F4C-9879-F4A8E430352B}" type="slidenum">
              <a:rPr lang="en-US" altLang="en-US" sz="1200"/>
              <a:pPr eaLnBrk="1" hangingPunct="1"/>
              <a:t>74</a:t>
            </a:fld>
            <a:endParaRPr lang="en-US" altLang="en-US" sz="1200" dirty="0"/>
          </a:p>
        </p:txBody>
      </p:sp>
    </p:spTree>
    <p:extLst>
      <p:ext uri="{BB962C8B-B14F-4D97-AF65-F5344CB8AC3E}">
        <p14:creationId xmlns:p14="http://schemas.microsoft.com/office/powerpoint/2010/main" val="2577085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If the patient is unresponsive, information about the patient, pertinent past medical history, and clues about the immediate incident may be obtained from:</a:t>
            </a:r>
            <a:endParaRPr lang="en-IN" altLang="en-US" dirty="0">
              <a:latin typeface="Times New Roman" charset="0"/>
              <a:ea typeface="MS PGothic" charset="-128"/>
            </a:endParaRPr>
          </a:p>
          <a:p>
            <a:r>
              <a:rPr lang="en-US" altLang="en-US" dirty="0">
                <a:latin typeface="Times New Roman" charset="0"/>
                <a:ea typeface="MS PGothic" charset="-128"/>
              </a:rPr>
              <a:t>       a.    Family members present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 person who may have witnessed the situation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Bystanders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Medical alert jewelry</a:t>
            </a:r>
            <a:endParaRPr lang="en-IN" altLang="en-US" dirty="0">
              <a:latin typeface="Times New Roman" charset="0"/>
              <a:ea typeface="MS PGothic" charset="-128"/>
            </a:endParaRPr>
          </a:p>
          <a:p>
            <a:r>
              <a:rPr lang="en-US" altLang="en-US" dirty="0">
                <a:latin typeface="Times New Roman" charset="0"/>
                <a:ea typeface="MS PGothic" charset="-128"/>
              </a:rPr>
              <a:t>       e.    Other patient medical history documentation</a:t>
            </a:r>
            <a:endParaRPr lang="en-IN" altLang="en-US" dirty="0">
              <a:latin typeface="Times New Roman" charset="0"/>
              <a:ea typeface="MS PGothic" charset="-128"/>
            </a:endParaRPr>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778771F-2270-FF46-8265-527D58AC565A}" type="slidenum">
              <a:rPr lang="en-US" altLang="en-US" sz="1200"/>
              <a:pPr eaLnBrk="1" hangingPunct="1"/>
              <a:t>75</a:t>
            </a:fld>
            <a:endParaRPr lang="en-US" altLang="en-US" sz="1200" dirty="0"/>
          </a:p>
        </p:txBody>
      </p:sp>
    </p:spTree>
    <p:extLst>
      <p:ext uri="{BB962C8B-B14F-4D97-AF65-F5344CB8AC3E}">
        <p14:creationId xmlns:p14="http://schemas.microsoft.com/office/powerpoint/2010/main" val="19813574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Use the OPQRST mnemonic for gathering additional information about the patient’s present illness and current symptoms.</a:t>
            </a:r>
            <a:endParaRPr lang="en-IN" altLang="en-US" dirty="0">
              <a:latin typeface="Times New Roman" charset="0"/>
              <a:ea typeface="MS PGothic" charset="-128"/>
            </a:endParaRPr>
          </a:p>
          <a:p>
            <a:r>
              <a:rPr lang="en-US" altLang="en-US" dirty="0">
                <a:latin typeface="Times New Roman" charset="0"/>
                <a:ea typeface="MS PGothic" charset="-128"/>
              </a:rPr>
              <a:t>4.    Identify pertinent negatives.</a:t>
            </a:r>
            <a:endParaRPr lang="en-IN" altLang="en-US" dirty="0">
              <a:latin typeface="Times New Roman" charset="0"/>
              <a:ea typeface="MS PGothic" charset="-128"/>
            </a:endParaRPr>
          </a:p>
          <a:p>
            <a:r>
              <a:rPr lang="en-US" altLang="en-US" dirty="0">
                <a:latin typeface="Times New Roman" charset="0"/>
                <a:ea typeface="MS PGothic" charset="-128"/>
              </a:rPr>
              <a:t>       a.    Pertinent negatives are negative findings that warrant no care or intervention.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8E19210-A85B-F94D-BDFD-087E723DFB89}" type="slidenum">
              <a:rPr lang="en-US" altLang="en-US" sz="1200"/>
              <a:pPr eaLnBrk="1" hangingPunct="1"/>
              <a:t>76</a:t>
            </a:fld>
            <a:endParaRPr lang="en-US" altLang="en-US" sz="1200" dirty="0"/>
          </a:p>
        </p:txBody>
      </p:sp>
    </p:spTree>
    <p:extLst>
      <p:ext uri="{BB962C8B-B14F-4D97-AF65-F5344CB8AC3E}">
        <p14:creationId xmlns:p14="http://schemas.microsoft.com/office/powerpoint/2010/main" val="17928452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Obtain SAMPLE history.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8BEF5A-1388-6049-B462-1AA6128E0740}" type="slidenum">
              <a:rPr lang="en-US" altLang="en-US" sz="1200"/>
              <a:pPr eaLnBrk="1" hangingPunct="1"/>
              <a:t>77</a:t>
            </a:fld>
            <a:endParaRPr lang="en-US" altLang="en-US" sz="1200" dirty="0"/>
          </a:p>
        </p:txBody>
      </p:sp>
    </p:spTree>
    <p:extLst>
      <p:ext uri="{BB962C8B-B14F-4D97-AF65-F5344CB8AC3E}">
        <p14:creationId xmlns:p14="http://schemas.microsoft.com/office/powerpoint/2010/main" val="10063429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Critical thinking in assessment</a:t>
            </a:r>
            <a:endParaRPr lang="en-IN" altLang="en-US" dirty="0">
              <a:latin typeface="Times New Roman" charset="0"/>
              <a:ea typeface="MS PGothic" charset="-128"/>
            </a:endParaRPr>
          </a:p>
          <a:p>
            <a:r>
              <a:rPr lang="en-US" altLang="en-US" dirty="0">
                <a:latin typeface="Times New Roman" charset="0"/>
                <a:ea typeface="MS PGothic" charset="-128"/>
              </a:rPr>
              <a:t>       1.    Critical thinking is an essential component in assessing a patient and involves:</a:t>
            </a:r>
            <a:endParaRPr lang="en-IN" altLang="en-US" dirty="0">
              <a:latin typeface="Times New Roman" charset="0"/>
              <a:ea typeface="MS PGothic" charset="-128"/>
            </a:endParaRPr>
          </a:p>
          <a:p>
            <a:r>
              <a:rPr lang="en-US" altLang="en-US" dirty="0">
                <a:latin typeface="Times New Roman" charset="0"/>
                <a:ea typeface="MS PGothic" charset="-128"/>
              </a:rPr>
              <a:t>              a.    Gathering: seeking facts to help your clinical decision making and scene management</a:t>
            </a:r>
            <a:endParaRPr lang="en-IN" altLang="en-US" dirty="0">
              <a:latin typeface="Times New Roman" charset="0"/>
              <a:ea typeface="MS PGothic" charset="-128"/>
            </a:endParaRPr>
          </a:p>
          <a:p>
            <a:r>
              <a:rPr lang="en-US" altLang="en-US" dirty="0">
                <a:latin typeface="Times New Roman" charset="0"/>
                <a:ea typeface="MS PGothic" charset="-128"/>
              </a:rPr>
              <a:t>              b.    Evaluating: considering what the information gathered means</a:t>
            </a:r>
            <a:endParaRPr lang="en-IN" altLang="en-US" dirty="0">
              <a:latin typeface="Times New Roman" charset="0"/>
              <a:ea typeface="MS PGothic" charset="-128"/>
            </a:endParaRPr>
          </a:p>
          <a:p>
            <a:r>
              <a:rPr lang="en-US" altLang="en-US" dirty="0">
                <a:latin typeface="Times New Roman" charset="0"/>
                <a:ea typeface="MS PGothic" charset="-128"/>
              </a:rPr>
              <a:t>              c.    Synthesizing: putting together the information that you have gathered and validated and synthesizing it into a plan to manage the scene and/or care for the patient.</a:t>
            </a:r>
            <a:endParaRPr lang="en-IN" altLang="en-US" dirty="0">
              <a:latin typeface="Times New Roman" charset="0"/>
              <a:ea typeface="MS PGothic" charset="-128"/>
            </a:endParaRPr>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B3E58F-9EA6-9040-99B4-CC89840138B9}" type="slidenum">
              <a:rPr lang="en-US" altLang="en-US" sz="1200"/>
              <a:pPr eaLnBrk="1" hangingPunct="1"/>
              <a:t>78</a:t>
            </a:fld>
            <a:endParaRPr lang="en-US" altLang="en-US" sz="1200" dirty="0"/>
          </a:p>
        </p:txBody>
      </p:sp>
    </p:spTree>
    <p:extLst>
      <p:ext uri="{BB962C8B-B14F-4D97-AF65-F5344CB8AC3E}">
        <p14:creationId xmlns:p14="http://schemas.microsoft.com/office/powerpoint/2010/main" val="254627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Taking history on sensitive topics</a:t>
            </a:r>
            <a:endParaRPr lang="en-IN" altLang="en-US" dirty="0">
              <a:latin typeface="Times New Roman" charset="0"/>
              <a:ea typeface="MS PGothic" charset="-128"/>
            </a:endParaRPr>
          </a:p>
          <a:p>
            <a:r>
              <a:rPr lang="en-US" altLang="en-US" dirty="0">
                <a:latin typeface="Times New Roman" charset="0"/>
                <a:ea typeface="MS PGothic" charset="-128"/>
              </a:rPr>
              <a:t>       1.    Alcohol and drugs</a:t>
            </a:r>
            <a:endParaRPr lang="en-IN" altLang="en-US" dirty="0">
              <a:latin typeface="Times New Roman" charset="0"/>
              <a:ea typeface="MS PGothic" charset="-128"/>
            </a:endParaRPr>
          </a:p>
          <a:p>
            <a:r>
              <a:rPr lang="en-US" altLang="en-US" dirty="0">
                <a:latin typeface="Times New Roman" charset="0"/>
                <a:ea typeface="MS PGothic" charset="-128"/>
              </a:rPr>
              <a:t>              a.    Signs may be confusing, hidden, or disguised.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Many patients may deny having any problems.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The history gathered from a chemically dependent patient may be unreliable.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Do not judge the patient and be professional in your approach.</a:t>
            </a:r>
            <a:endParaRPr lang="en-IN" altLang="en-US" dirty="0">
              <a:latin typeface="Times New Roman" charset="0"/>
              <a:ea typeface="MS PGothic" charset="-128"/>
            </a:endParaRPr>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2C84232-76C5-204E-A223-DDB9B97E6267}" type="slidenum">
              <a:rPr lang="en-US" altLang="en-US" sz="1200"/>
              <a:pPr eaLnBrk="1" hangingPunct="1"/>
              <a:t>79</a:t>
            </a:fld>
            <a:endParaRPr lang="en-US" altLang="en-US" sz="1200" dirty="0"/>
          </a:p>
        </p:txBody>
      </p:sp>
    </p:spTree>
    <p:extLst>
      <p:ext uri="{BB962C8B-B14F-4D97-AF65-F5344CB8AC3E}">
        <p14:creationId xmlns:p14="http://schemas.microsoft.com/office/powerpoint/2010/main" val="60356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Secondary Assessment</a:t>
            </a:r>
          </a:p>
          <a:p>
            <a:r>
              <a:rPr lang="en-US" altLang="en-US" dirty="0">
                <a:latin typeface="Times New Roman" charset="0"/>
                <a:ea typeface="MS PGothic" charset="-128"/>
              </a:rPr>
              <a:t>• Performing a rapid full-body scan </a:t>
            </a:r>
          </a:p>
          <a:p>
            <a:r>
              <a:rPr lang="en-US" altLang="en-US" dirty="0">
                <a:latin typeface="Times New Roman" charset="0"/>
                <a:ea typeface="MS PGothic" charset="-128"/>
              </a:rPr>
              <a:t>• Focused assessment of pain </a:t>
            </a:r>
          </a:p>
          <a:p>
            <a:r>
              <a:rPr lang="en-US" altLang="en-US" dirty="0">
                <a:latin typeface="Times New Roman" charset="0"/>
                <a:ea typeface="MS PGothic" charset="-128"/>
              </a:rPr>
              <a:t>• Assessment of vital signs </a:t>
            </a:r>
          </a:p>
          <a:p>
            <a:r>
              <a:rPr lang="en-US" altLang="en-US" dirty="0">
                <a:latin typeface="Times New Roman" charset="0"/>
                <a:ea typeface="MS PGothic" charset="-128"/>
              </a:rPr>
              <a:t>• Techniques of physical examination</a:t>
            </a:r>
          </a:p>
          <a:p>
            <a:pPr lvl="1">
              <a:buFont typeface="Courier New" charset="0"/>
              <a:buChar char="o"/>
            </a:pPr>
            <a:r>
              <a:rPr lang="en-US" altLang="en-US" dirty="0">
                <a:latin typeface="Times New Roman" charset="0"/>
                <a:ea typeface="MS PGothic" charset="-128"/>
              </a:rPr>
              <a:t> Respiratory system </a:t>
            </a:r>
          </a:p>
          <a:p>
            <a:pPr marL="1085850" lvl="2" indent="-171450">
              <a:buFontTx/>
              <a:buChar char="•"/>
            </a:pPr>
            <a:r>
              <a:rPr lang="en-US" altLang="en-US" dirty="0">
                <a:latin typeface="Times New Roman" charset="0"/>
                <a:ea typeface="MS PGothic" charset="-128"/>
              </a:rPr>
              <a:t>Presence of breath sounds </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DA59C2-0F4F-0842-ABC6-B471C7A3B401}" type="slidenum">
              <a:rPr lang="en-US" altLang="en-US" sz="1200"/>
              <a:pPr eaLnBrk="1" hangingPunct="1"/>
              <a:t>8</a:t>
            </a:fld>
            <a:endParaRPr lang="en-US" altLang="en-US" sz="1200" dirty="0"/>
          </a:p>
        </p:txBody>
      </p:sp>
    </p:spTree>
    <p:extLst>
      <p:ext uri="{BB962C8B-B14F-4D97-AF65-F5344CB8AC3E}">
        <p14:creationId xmlns:p14="http://schemas.microsoft.com/office/powerpoint/2010/main" val="2747259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Physical abuse or violence</a:t>
            </a:r>
            <a:endParaRPr lang="en-IN" altLang="en-US" dirty="0">
              <a:latin typeface="Times New Roman" charset="0"/>
              <a:ea typeface="MS PGothic" charset="-128"/>
            </a:endParaRPr>
          </a:p>
          <a:p>
            <a:r>
              <a:rPr lang="en-US" altLang="en-US" dirty="0">
                <a:latin typeface="Times New Roman" charset="0"/>
                <a:ea typeface="MS PGothic" charset="-128"/>
              </a:rPr>
              <a:t>       a.    Report all physical abuse or domestic violence to the appropriate authorities.</a:t>
            </a:r>
            <a:endParaRPr lang="en-IN" altLang="en-US" dirty="0">
              <a:latin typeface="Times New Roman" charset="0"/>
              <a:ea typeface="MS PGothic" charset="-128"/>
            </a:endParaRPr>
          </a:p>
          <a:p>
            <a:r>
              <a:rPr lang="en-US" altLang="en-US" dirty="0">
                <a:latin typeface="Times New Roman" charset="0"/>
                <a:ea typeface="MS PGothic" charset="-128"/>
              </a:rPr>
              <a:t>       b.    Follow state laws and local protocols.</a:t>
            </a:r>
            <a:endParaRPr lang="en-IN" altLang="en-US" dirty="0">
              <a:latin typeface="Times New Roman" charset="0"/>
              <a:ea typeface="MS PGothic" charset="-128"/>
            </a:endParaRPr>
          </a:p>
          <a:p>
            <a:r>
              <a:rPr lang="en-US" altLang="en-US" dirty="0">
                <a:latin typeface="Times New Roman" charset="0"/>
                <a:ea typeface="MS PGothic" charset="-128"/>
              </a:rPr>
              <a:t>       c.    Do not accuse; instead, immediately involve law enforcement.</a:t>
            </a:r>
            <a:endParaRPr lang="en-IN" altLang="en-US" dirty="0">
              <a:latin typeface="Times New Roman" charset="0"/>
              <a:ea typeface="MS PGothic" charset="-128"/>
            </a:endParaRPr>
          </a:p>
        </p:txBody>
      </p:sp>
      <p:sp>
        <p:nvSpPr>
          <p:cNvPr id="266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F66F45-E6AA-AF49-90C2-2DAA83BADD6D}" type="slidenum">
              <a:rPr lang="en-US" altLang="en-US" sz="1200"/>
              <a:pPr eaLnBrk="1" hangingPunct="1"/>
              <a:t>80</a:t>
            </a:fld>
            <a:endParaRPr lang="en-US" altLang="en-US" sz="1200" dirty="0"/>
          </a:p>
        </p:txBody>
      </p:sp>
    </p:spTree>
    <p:extLst>
      <p:ext uri="{BB962C8B-B14F-4D97-AF65-F5344CB8AC3E}">
        <p14:creationId xmlns:p14="http://schemas.microsoft.com/office/powerpoint/2010/main" val="15222947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Sexual history</a:t>
            </a:r>
            <a:endParaRPr lang="en-IN" altLang="en-US" dirty="0">
              <a:latin typeface="Times New Roman" charset="0"/>
              <a:ea typeface="MS PGothic" charset="-128"/>
            </a:endParaRPr>
          </a:p>
          <a:p>
            <a:r>
              <a:rPr lang="en-US" altLang="en-US" dirty="0">
                <a:latin typeface="Times New Roman" charset="0"/>
                <a:ea typeface="MS PGothic" charset="-128"/>
              </a:rPr>
              <a:t>       a.    Consider all female patients of childbearing age who report lower abdominal pain to be pregnant unless ruled out by history or other information.</a:t>
            </a:r>
          </a:p>
          <a:p>
            <a:r>
              <a:rPr lang="en-US" altLang="en-US" dirty="0">
                <a:latin typeface="Times New Roman" charset="0"/>
                <a:ea typeface="MS PGothic" charset="-128"/>
              </a:rPr>
              <a:t>       b.   Ask about the patient’s last menstrual period.</a:t>
            </a:r>
          </a:p>
          <a:p>
            <a:r>
              <a:rPr lang="en-US" altLang="en-US" dirty="0">
                <a:latin typeface="Times New Roman" charset="0"/>
                <a:ea typeface="MS PGothic" charset="-128"/>
              </a:rPr>
              <a:t>       c.   Inquire about urinary symptoms with male patients.</a:t>
            </a:r>
            <a:endParaRPr lang="en-IN" altLang="en-US" dirty="0">
              <a:latin typeface="Times New Roman" charset="0"/>
              <a:ea typeface="MS PGothic" charset="-128"/>
            </a:endParaRPr>
          </a:p>
          <a:p>
            <a:r>
              <a:rPr lang="en-US" altLang="en-US" dirty="0">
                <a:latin typeface="Times New Roman" charset="0"/>
                <a:ea typeface="MS PGothic" charset="-128"/>
              </a:rPr>
              <a:t>       d.   When appropriate, ask about the potential for sexually transmitted diseases in all patients.</a:t>
            </a:r>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D2C011-4B59-E247-A165-5EF235A71425}" type="slidenum">
              <a:rPr lang="en-US" altLang="en-US" sz="1200"/>
              <a:pPr eaLnBrk="1" hangingPunct="1"/>
              <a:t>81</a:t>
            </a:fld>
            <a:endParaRPr lang="en-US" altLang="en-US" sz="1200" dirty="0"/>
          </a:p>
        </p:txBody>
      </p:sp>
    </p:spTree>
    <p:extLst>
      <p:ext uri="{BB962C8B-B14F-4D97-AF65-F5344CB8AC3E}">
        <p14:creationId xmlns:p14="http://schemas.microsoft.com/office/powerpoint/2010/main" val="881298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Special challenges in obtaining patient history include:</a:t>
            </a:r>
            <a:endParaRPr lang="en-IN" altLang="en-US" dirty="0">
              <a:latin typeface="Times New Roman" charset="0"/>
              <a:ea typeface="MS PGothic" charset="-128"/>
            </a:endParaRPr>
          </a:p>
          <a:p>
            <a:r>
              <a:rPr lang="en-US" altLang="en-US" dirty="0">
                <a:latin typeface="Times New Roman" charset="0"/>
                <a:ea typeface="MS PGothic" charset="-128"/>
              </a:rPr>
              <a:t>        1.    Silence</a:t>
            </a:r>
            <a:endParaRPr lang="en-IN" altLang="en-US" dirty="0">
              <a:latin typeface="Times New Roman" charset="0"/>
              <a:ea typeface="MS PGothic" charset="-128"/>
            </a:endParaRPr>
          </a:p>
          <a:p>
            <a:r>
              <a:rPr lang="en-US" altLang="en-US" dirty="0">
                <a:latin typeface="Times New Roman" charset="0"/>
                <a:ea typeface="MS PGothic" charset="-128"/>
              </a:rPr>
              <a:t>               a.    Patience is extremely important when dealing with patients and their emergency crises.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Using a closed-ended question that requires a simple yes or no answer may work best.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Consider whether the silence is a clue to the patient’s chief complaint.</a:t>
            </a:r>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B326890-D7A0-4D48-A174-96812DAF81BF}" type="slidenum">
              <a:rPr lang="en-US" altLang="en-US" sz="1200"/>
              <a:pPr eaLnBrk="1" hangingPunct="1"/>
              <a:t>82</a:t>
            </a:fld>
            <a:endParaRPr lang="en-US" altLang="en-US" sz="1200" dirty="0"/>
          </a:p>
        </p:txBody>
      </p:sp>
    </p:spTree>
    <p:extLst>
      <p:ext uri="{BB962C8B-B14F-4D97-AF65-F5344CB8AC3E}">
        <p14:creationId xmlns:p14="http://schemas.microsoft.com/office/powerpoint/2010/main" val="15825595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Overly talkative</a:t>
            </a:r>
            <a:endParaRPr lang="en-IN" altLang="en-US" dirty="0">
              <a:latin typeface="Times New Roman" charset="0"/>
              <a:ea typeface="MS PGothic" charset="-128"/>
            </a:endParaRPr>
          </a:p>
          <a:p>
            <a:r>
              <a:rPr lang="en-US" altLang="en-US" dirty="0">
                <a:latin typeface="Times New Roman" charset="0"/>
                <a:ea typeface="MS PGothic" charset="-128"/>
              </a:rPr>
              <a:t>       a.    Reasons why a patient may be overly talkative:</a:t>
            </a:r>
            <a:endParaRPr lang="en-IN" altLang="en-US" dirty="0">
              <a:latin typeface="Times New Roman" charset="0"/>
              <a:ea typeface="MS PGothic" charset="-128"/>
            </a:endParaRPr>
          </a:p>
          <a:p>
            <a:r>
              <a:rPr lang="en-US" altLang="en-US" dirty="0">
                <a:latin typeface="Times New Roman" charset="0"/>
                <a:ea typeface="MS PGothic" charset="-128"/>
              </a:rPr>
              <a:t>              i.    Excessive caffeine consumption</a:t>
            </a:r>
            <a:endParaRPr lang="en-IN" altLang="en-US" dirty="0">
              <a:latin typeface="Times New Roman" charset="0"/>
              <a:ea typeface="MS PGothic" charset="-128"/>
            </a:endParaRPr>
          </a:p>
          <a:p>
            <a:r>
              <a:rPr lang="en-US" altLang="en-US" dirty="0">
                <a:latin typeface="Times New Roman" charset="0"/>
                <a:ea typeface="MS PGothic" charset="-128"/>
              </a:rPr>
              <a:t>              ii.   Nervousness</a:t>
            </a:r>
            <a:endParaRPr lang="en-IN" altLang="en-US" dirty="0">
              <a:latin typeface="Times New Roman" charset="0"/>
              <a:ea typeface="MS PGothic" charset="-128"/>
            </a:endParaRPr>
          </a:p>
          <a:p>
            <a:r>
              <a:rPr lang="en-US" altLang="en-US" dirty="0">
                <a:latin typeface="Times New Roman" charset="0"/>
                <a:ea typeface="MS PGothic" charset="-128"/>
              </a:rPr>
              <a:t>              iii.  Ingestion of cocaine, crack, or methamphetamines</a:t>
            </a:r>
            <a:endParaRPr lang="en-IN" altLang="en-US" dirty="0">
              <a:latin typeface="Times New Roman" charset="0"/>
              <a:ea typeface="MS PGothic" charset="-128"/>
            </a:endParaRPr>
          </a:p>
          <a:p>
            <a:r>
              <a:rPr lang="en-US" altLang="en-US" dirty="0">
                <a:latin typeface="Times New Roman" charset="0"/>
                <a:ea typeface="MS PGothic" charset="-128"/>
              </a:rPr>
              <a:t>              iv.  Underlying psychological issue</a:t>
            </a:r>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AE0DE8-FA1F-2C42-B246-A875D9832468}" type="slidenum">
              <a:rPr lang="en-US" altLang="en-US" sz="1200"/>
              <a:pPr eaLnBrk="1" hangingPunct="1"/>
              <a:t>83</a:t>
            </a:fld>
            <a:endParaRPr lang="en-US" altLang="en-US" sz="1200" dirty="0"/>
          </a:p>
        </p:txBody>
      </p:sp>
    </p:spTree>
    <p:extLst>
      <p:ext uri="{BB962C8B-B14F-4D97-AF65-F5344CB8AC3E}">
        <p14:creationId xmlns:p14="http://schemas.microsoft.com/office/powerpoint/2010/main" val="14931366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Multiple symptoms</a:t>
            </a:r>
            <a:endParaRPr lang="en-IN" altLang="en-US" dirty="0">
              <a:latin typeface="Times New Roman" charset="0"/>
              <a:ea typeface="MS PGothic" charset="-128"/>
            </a:endParaRPr>
          </a:p>
          <a:p>
            <a:r>
              <a:rPr lang="en-US" altLang="en-US" dirty="0">
                <a:latin typeface="Times New Roman" charset="0"/>
                <a:ea typeface="MS PGothic" charset="-128"/>
              </a:rPr>
              <a:t>       a.    Prioritize the patient’s complaints as you would in triage; start with the most serious and end with the least serious.</a:t>
            </a:r>
            <a:endParaRPr lang="en-IN" altLang="en-US" dirty="0">
              <a:latin typeface="Times New Roman" charset="0"/>
              <a:ea typeface="MS PGothic" charset="-128"/>
            </a:endParaRPr>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3CEEF64-9237-F646-A2E6-A0EC89EAC906}" type="slidenum">
              <a:rPr lang="en-US" altLang="en-US" sz="1200"/>
              <a:pPr eaLnBrk="1" hangingPunct="1"/>
              <a:t>84</a:t>
            </a:fld>
            <a:endParaRPr lang="en-US" altLang="en-US" sz="1200" dirty="0"/>
          </a:p>
        </p:txBody>
      </p:sp>
    </p:spTree>
    <p:extLst>
      <p:ext uri="{BB962C8B-B14F-4D97-AF65-F5344CB8AC3E}">
        <p14:creationId xmlns:p14="http://schemas.microsoft.com/office/powerpoint/2010/main" val="18012613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Anxiety</a:t>
            </a:r>
            <a:endParaRPr lang="en-IN" altLang="en-US" dirty="0">
              <a:latin typeface="Times New Roman" charset="0"/>
              <a:ea typeface="MS PGothic" charset="-128"/>
            </a:endParaRPr>
          </a:p>
          <a:p>
            <a:r>
              <a:rPr lang="en-US" altLang="en-US" dirty="0">
                <a:latin typeface="Times New Roman" charset="0"/>
                <a:ea typeface="MS PGothic" charset="-128"/>
              </a:rPr>
              <a:t>       a.    Consider the context of the situation and recognize that the observed anxiety may be a sign of a serious underlying medical condition. </a:t>
            </a:r>
            <a:endParaRPr lang="en-IN" altLang="en-US" dirty="0">
              <a:latin typeface="Times New Roman" charset="0"/>
              <a:ea typeface="MS PGothic" charset="-128"/>
            </a:endParaRPr>
          </a:p>
          <a:p>
            <a:r>
              <a:rPr lang="en-US" altLang="en-US" dirty="0">
                <a:latin typeface="Times New Roman" charset="0"/>
                <a:ea typeface="MS PGothic" charset="-128"/>
              </a:rPr>
              <a:t>       b.    Frequently, anxious patients can be observed in emergency scenes that involve a large number of patients, such as during a disaster.</a:t>
            </a:r>
            <a:endParaRPr lang="en-IN" altLang="en-US" dirty="0">
              <a:latin typeface="Times New Roman" charset="0"/>
              <a:ea typeface="MS PGothic" charset="-128"/>
            </a:endParaRPr>
          </a:p>
          <a:p>
            <a:r>
              <a:rPr lang="en-US" altLang="en-US" dirty="0">
                <a:latin typeface="Times New Roman" charset="0"/>
                <a:ea typeface="MS PGothic" charset="-128"/>
              </a:rPr>
              <a:t>       c.    Some anxious patients show signs of psychological shock, such as:</a:t>
            </a:r>
            <a:endParaRPr lang="en-IN" altLang="en-US" dirty="0">
              <a:latin typeface="Times New Roman" charset="0"/>
              <a:ea typeface="MS PGothic" charset="-128"/>
            </a:endParaRPr>
          </a:p>
          <a:p>
            <a:r>
              <a:rPr lang="en-US" altLang="en-US" dirty="0">
                <a:latin typeface="Times New Roman" charset="0"/>
                <a:ea typeface="MS PGothic" charset="-128"/>
              </a:rPr>
              <a:t>              i.    Pallor</a:t>
            </a:r>
            <a:endParaRPr lang="en-IN" altLang="en-US" dirty="0">
              <a:latin typeface="Times New Roman" charset="0"/>
              <a:ea typeface="MS PGothic" charset="-128"/>
            </a:endParaRPr>
          </a:p>
          <a:p>
            <a:r>
              <a:rPr lang="en-US" altLang="en-US" dirty="0">
                <a:latin typeface="Times New Roman" charset="0"/>
                <a:ea typeface="MS PGothic" charset="-128"/>
              </a:rPr>
              <a:t>              ii.   Diaphoresis</a:t>
            </a:r>
            <a:endParaRPr lang="en-IN" altLang="en-US" dirty="0">
              <a:latin typeface="Times New Roman" charset="0"/>
              <a:ea typeface="MS PGothic" charset="-128"/>
            </a:endParaRPr>
          </a:p>
          <a:p>
            <a:r>
              <a:rPr lang="en-US" altLang="en-US" dirty="0">
                <a:latin typeface="Times New Roman" charset="0"/>
                <a:ea typeface="MS PGothic" charset="-128"/>
              </a:rPr>
              <a:t>              iii.  Shortness of breath</a:t>
            </a:r>
            <a:endParaRPr lang="en-IN" altLang="en-US" dirty="0">
              <a:latin typeface="Times New Roman" charset="0"/>
              <a:ea typeface="MS PGothic" charset="-128"/>
            </a:endParaRPr>
          </a:p>
          <a:p>
            <a:r>
              <a:rPr lang="en-US" altLang="en-US" dirty="0">
                <a:latin typeface="Times New Roman" charset="0"/>
                <a:ea typeface="MS PGothic" charset="-128"/>
              </a:rPr>
              <a:t>              iv.  Numbness in the hands and feet</a:t>
            </a:r>
            <a:endParaRPr lang="en-IN" altLang="en-US" dirty="0">
              <a:latin typeface="Times New Roman" charset="0"/>
              <a:ea typeface="MS PGothic" charset="-128"/>
            </a:endParaRPr>
          </a:p>
          <a:p>
            <a:r>
              <a:rPr lang="en-US" altLang="en-US" dirty="0">
                <a:latin typeface="Times New Roman" charset="0"/>
                <a:ea typeface="MS PGothic" charset="-128"/>
              </a:rPr>
              <a:t>              v.   Dizziness or light-headedness</a:t>
            </a:r>
            <a:endParaRPr lang="en-IN" altLang="en-US" dirty="0">
              <a:latin typeface="Times New Roman" charset="0"/>
              <a:ea typeface="MS PGothic" charset="-128"/>
            </a:endParaRPr>
          </a:p>
          <a:p>
            <a:r>
              <a:rPr lang="en-US" altLang="en-US" dirty="0">
                <a:latin typeface="Times New Roman" charset="0"/>
                <a:ea typeface="MS PGothic" charset="-128"/>
              </a:rPr>
              <a:t>              vi.  Loss of consciousness</a:t>
            </a:r>
            <a:endParaRPr lang="en-IN" altLang="en-US" dirty="0">
              <a:latin typeface="Times New Roman" charset="0"/>
              <a:ea typeface="MS PGothic" charset="-128"/>
            </a:endParaRPr>
          </a:p>
          <a:p>
            <a:r>
              <a:rPr lang="en-US" altLang="en-US" dirty="0">
                <a:latin typeface="Times New Roman" charset="0"/>
                <a:ea typeface="MS PGothic" charset="-128"/>
              </a:rPr>
              <a:t>       d.    Anxiety can be an early indicator of: </a:t>
            </a:r>
            <a:endParaRPr lang="en-IN" altLang="en-US" dirty="0">
              <a:latin typeface="Times New Roman" charset="0"/>
              <a:ea typeface="MS PGothic" charset="-128"/>
            </a:endParaRPr>
          </a:p>
          <a:p>
            <a:r>
              <a:rPr lang="en-US" altLang="en-US" dirty="0">
                <a:latin typeface="Times New Roman" charset="0"/>
                <a:ea typeface="MS PGothic" charset="-128"/>
              </a:rPr>
              <a:t>              i.    Low blood glucose level</a:t>
            </a:r>
            <a:endParaRPr lang="en-IN" altLang="en-US" dirty="0">
              <a:latin typeface="Times New Roman" charset="0"/>
              <a:ea typeface="MS PGothic" charset="-128"/>
            </a:endParaRPr>
          </a:p>
          <a:p>
            <a:r>
              <a:rPr lang="en-US" altLang="en-US" dirty="0">
                <a:latin typeface="Times New Roman" charset="0"/>
                <a:ea typeface="MS PGothic" charset="-128"/>
              </a:rPr>
              <a:t>              ii.   Shock</a:t>
            </a:r>
            <a:endParaRPr lang="en-IN" altLang="en-US" dirty="0">
              <a:latin typeface="Times New Roman" charset="0"/>
              <a:ea typeface="MS PGothic" charset="-128"/>
            </a:endParaRPr>
          </a:p>
          <a:p>
            <a:r>
              <a:rPr lang="en-US" altLang="en-US" dirty="0">
                <a:latin typeface="Times New Roman" charset="0"/>
                <a:ea typeface="MS PGothic" charset="-128"/>
              </a:rPr>
              <a:t>              iii.  Hypoxia</a:t>
            </a:r>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2EFFD62-B0D5-3647-91BE-F276A916FD47}" type="slidenum">
              <a:rPr lang="en-US" altLang="en-US" sz="1200"/>
              <a:pPr eaLnBrk="1" hangingPunct="1"/>
              <a:t>85</a:t>
            </a:fld>
            <a:endParaRPr lang="en-US" altLang="en-US" sz="1200" dirty="0"/>
          </a:p>
        </p:txBody>
      </p:sp>
    </p:spTree>
    <p:extLst>
      <p:ext uri="{BB962C8B-B14F-4D97-AF65-F5344CB8AC3E}">
        <p14:creationId xmlns:p14="http://schemas.microsoft.com/office/powerpoint/2010/main" val="7226217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Anger and hostility</a:t>
            </a:r>
            <a:endParaRPr lang="en-IN" altLang="en-US" dirty="0">
              <a:latin typeface="Times New Roman" charset="0"/>
              <a:ea typeface="MS PGothic" charset="-128"/>
            </a:endParaRPr>
          </a:p>
          <a:p>
            <a:r>
              <a:rPr lang="en-US" altLang="en-US" dirty="0">
                <a:latin typeface="Times New Roman" charset="0"/>
                <a:ea typeface="MS PGothic" charset="-128"/>
              </a:rPr>
              <a:t>       a.    Friends, family, or bystanders may direct their anger and rage toward you.</a:t>
            </a:r>
            <a:endParaRPr lang="en-IN" altLang="en-US" dirty="0">
              <a:latin typeface="Times New Roman" charset="0"/>
              <a:ea typeface="MS PGothic" charset="-128"/>
            </a:endParaRPr>
          </a:p>
          <a:p>
            <a:r>
              <a:rPr lang="en-US" altLang="en-US" dirty="0">
                <a:latin typeface="Times New Roman" charset="0"/>
                <a:ea typeface="MS PGothic" charset="-128"/>
              </a:rPr>
              <a:t>       b.    Remain calm, reassuring, and gentle.</a:t>
            </a:r>
            <a:endParaRPr lang="en-IN" altLang="en-US" dirty="0">
              <a:latin typeface="Times New Roman" charset="0"/>
              <a:ea typeface="MS PGothic" charset="-128"/>
            </a:endParaRPr>
          </a:p>
          <a:p>
            <a:r>
              <a:rPr lang="en-US" altLang="en-US" dirty="0">
                <a:latin typeface="Times New Roman" charset="0"/>
                <a:ea typeface="MS PGothic" charset="-128"/>
              </a:rPr>
              <a:t>       c.    If the scene is not safe or secured, retreat until it is secured.</a:t>
            </a:r>
            <a:endParaRPr lang="en-IN" altLang="en-US" dirty="0">
              <a:latin typeface="Times New Roman" charset="0"/>
              <a:ea typeface="MS PGothic" charset="-128"/>
            </a:endParaRP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A4F1CBC-4E77-0445-81A1-156A880610CB}" type="slidenum">
              <a:rPr lang="en-US" altLang="en-US" sz="1200"/>
              <a:pPr eaLnBrk="1" hangingPunct="1"/>
              <a:t>86</a:t>
            </a:fld>
            <a:endParaRPr lang="en-US" altLang="en-US" sz="1200" dirty="0"/>
          </a:p>
        </p:txBody>
      </p:sp>
    </p:spTree>
    <p:extLst>
      <p:ext uri="{BB962C8B-B14F-4D97-AF65-F5344CB8AC3E}">
        <p14:creationId xmlns:p14="http://schemas.microsoft.com/office/powerpoint/2010/main" val="10833250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Intoxication</a:t>
            </a:r>
            <a:endParaRPr lang="en-IN" altLang="en-US" dirty="0">
              <a:latin typeface="Times New Roman" charset="0"/>
              <a:ea typeface="MS PGothic" charset="-128"/>
            </a:endParaRPr>
          </a:p>
          <a:p>
            <a:r>
              <a:rPr lang="en-US" altLang="en-US" dirty="0">
                <a:latin typeface="Times New Roman" charset="0"/>
                <a:ea typeface="MS PGothic" charset="-128"/>
              </a:rPr>
              <a:t>       a.    Do not put an intoxicated patient in a position where he or she feels threatened and has no way out.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The potential for violence and a physical confrontation is high when a patient is intoxicated.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Alcohol dulls a patient’s senses.</a:t>
            </a:r>
          </a:p>
        </p:txBody>
      </p:sp>
      <p:sp>
        <p:nvSpPr>
          <p:cNvPr id="273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1F837E-9478-A145-83B9-F0C250A794C1}" type="slidenum">
              <a:rPr lang="en-US" altLang="en-US" sz="1200"/>
              <a:pPr eaLnBrk="1" hangingPunct="1"/>
              <a:t>87</a:t>
            </a:fld>
            <a:endParaRPr lang="en-US" altLang="en-US" sz="1200" dirty="0"/>
          </a:p>
        </p:txBody>
      </p:sp>
    </p:spTree>
    <p:extLst>
      <p:ext uri="{BB962C8B-B14F-4D97-AF65-F5344CB8AC3E}">
        <p14:creationId xmlns:p14="http://schemas.microsoft.com/office/powerpoint/2010/main" val="10785460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Crying</a:t>
            </a:r>
            <a:endParaRPr lang="en-IN" altLang="en-US" dirty="0">
              <a:latin typeface="Times New Roman" charset="0"/>
              <a:ea typeface="MS PGothic" charset="-128"/>
            </a:endParaRPr>
          </a:p>
          <a:p>
            <a:r>
              <a:rPr lang="en-US" altLang="en-US" dirty="0">
                <a:latin typeface="Times New Roman" charset="0"/>
                <a:ea typeface="MS PGothic" charset="-128"/>
              </a:rPr>
              <a:t>       a.    A patient who cries may be sad, in pain, or emotionally overwhelmed.</a:t>
            </a:r>
            <a:endParaRPr lang="en-IN" altLang="en-US" dirty="0">
              <a:latin typeface="Times New Roman" charset="0"/>
              <a:ea typeface="MS PGothic" charset="-128"/>
            </a:endParaRPr>
          </a:p>
          <a:p>
            <a:r>
              <a:rPr lang="en-US" altLang="en-US" dirty="0">
                <a:latin typeface="Times New Roman" charset="0"/>
                <a:ea typeface="MS PGothic" charset="-128"/>
              </a:rPr>
              <a:t>       b.    Remain calm and be patient, reassuring, and confident, and maintain a soft voice.</a:t>
            </a:r>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44F882-FEA1-364B-A0DA-8473B8B5DE09}" type="slidenum">
              <a:rPr lang="en-US" altLang="en-US" sz="1200"/>
              <a:pPr eaLnBrk="1" hangingPunct="1"/>
              <a:t>88</a:t>
            </a:fld>
            <a:endParaRPr lang="en-US" altLang="en-US" sz="1200" dirty="0"/>
          </a:p>
        </p:txBody>
      </p:sp>
    </p:spTree>
    <p:extLst>
      <p:ext uri="{BB962C8B-B14F-4D97-AF65-F5344CB8AC3E}">
        <p14:creationId xmlns:p14="http://schemas.microsoft.com/office/powerpoint/2010/main" val="2133761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Depression</a:t>
            </a:r>
            <a:endParaRPr lang="en-IN" altLang="en-US" dirty="0">
              <a:latin typeface="Times New Roman" charset="0"/>
              <a:ea typeface="MS PGothic" charset="-128"/>
            </a:endParaRPr>
          </a:p>
          <a:p>
            <a:r>
              <a:rPr lang="en-US" altLang="en-US" dirty="0">
                <a:latin typeface="Times New Roman" charset="0"/>
                <a:ea typeface="MS PGothic" charset="-128"/>
              </a:rPr>
              <a:t>       a.    Depression is among the leading causes of disability worldwide.</a:t>
            </a:r>
            <a:endParaRPr lang="en-IN" altLang="en-US" dirty="0">
              <a:latin typeface="Times New Roman" charset="0"/>
              <a:ea typeface="MS PGothic" charset="-128"/>
            </a:endParaRPr>
          </a:p>
          <a:p>
            <a:r>
              <a:rPr lang="en-US" altLang="en-US" dirty="0">
                <a:latin typeface="Times New Roman" charset="0"/>
                <a:ea typeface="MS PGothic" charset="-128"/>
              </a:rPr>
              <a:t>       b.    Symptoms include:</a:t>
            </a:r>
            <a:endParaRPr lang="en-IN" altLang="en-US" dirty="0">
              <a:latin typeface="Times New Roman" charset="0"/>
              <a:ea typeface="MS PGothic" charset="-128"/>
            </a:endParaRPr>
          </a:p>
          <a:p>
            <a:r>
              <a:rPr lang="en-US" altLang="en-US" dirty="0">
                <a:latin typeface="Times New Roman" charset="0"/>
                <a:ea typeface="MS PGothic" charset="-128"/>
              </a:rPr>
              <a:t>              i.    Sadness</a:t>
            </a:r>
            <a:endParaRPr lang="en-IN" altLang="en-US" dirty="0">
              <a:latin typeface="Times New Roman" charset="0"/>
              <a:ea typeface="MS PGothic" charset="-128"/>
            </a:endParaRPr>
          </a:p>
          <a:p>
            <a:r>
              <a:rPr lang="en-US" altLang="en-US" dirty="0">
                <a:latin typeface="Times New Roman" charset="0"/>
                <a:ea typeface="MS PGothic" charset="-128"/>
              </a:rPr>
              <a:t>              ii.   A feeling of hopelessness</a:t>
            </a:r>
            <a:endParaRPr lang="en-IN" altLang="en-US" dirty="0">
              <a:latin typeface="Times New Roman" charset="0"/>
              <a:ea typeface="MS PGothic" charset="-128"/>
            </a:endParaRPr>
          </a:p>
          <a:p>
            <a:r>
              <a:rPr lang="en-US" altLang="en-US" dirty="0">
                <a:latin typeface="Times New Roman" charset="0"/>
                <a:ea typeface="MS PGothic" charset="-128"/>
              </a:rPr>
              <a:t>              iii.  Restlessness</a:t>
            </a:r>
            <a:endParaRPr lang="en-IN" altLang="en-US" dirty="0">
              <a:latin typeface="Times New Roman" charset="0"/>
              <a:ea typeface="MS PGothic" charset="-128"/>
            </a:endParaRPr>
          </a:p>
          <a:p>
            <a:r>
              <a:rPr lang="en-US" altLang="en-US" dirty="0">
                <a:latin typeface="Times New Roman" charset="0"/>
                <a:ea typeface="MS PGothic" charset="-128"/>
              </a:rPr>
              <a:t>              iv.  Irritability</a:t>
            </a:r>
            <a:endParaRPr lang="en-IN" altLang="en-US" dirty="0">
              <a:latin typeface="Times New Roman" charset="0"/>
              <a:ea typeface="MS PGothic" charset="-128"/>
            </a:endParaRPr>
          </a:p>
          <a:p>
            <a:r>
              <a:rPr lang="en-US" altLang="en-US" dirty="0">
                <a:latin typeface="Times New Roman" charset="0"/>
                <a:ea typeface="MS PGothic" charset="-128"/>
              </a:rPr>
              <a:t>              v.   Sleeping and eating disorders</a:t>
            </a:r>
            <a:endParaRPr lang="en-IN" altLang="en-US" dirty="0">
              <a:latin typeface="Times New Roman" charset="0"/>
              <a:ea typeface="MS PGothic" charset="-128"/>
            </a:endParaRPr>
          </a:p>
          <a:p>
            <a:r>
              <a:rPr lang="en-US" altLang="en-US" dirty="0">
                <a:latin typeface="Times New Roman" charset="0"/>
                <a:ea typeface="MS PGothic" charset="-128"/>
              </a:rPr>
              <a:t>              vi.  A decreased energy level</a:t>
            </a:r>
            <a:endParaRPr lang="en-IN" altLang="en-US" dirty="0">
              <a:latin typeface="Times New Roman" charset="0"/>
              <a:ea typeface="MS PGothic" charset="-128"/>
            </a:endParaRPr>
          </a:p>
          <a:p>
            <a:r>
              <a:rPr lang="en-US" altLang="en-US" dirty="0">
                <a:latin typeface="Times New Roman" charset="0"/>
                <a:ea typeface="MS PGothic" charset="-128"/>
              </a:rPr>
              <a:t>        c.   The most effective treatment in handling a patient’s depression is being a good listener.</a:t>
            </a:r>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E7CB079-F868-E04B-9BB8-0A5594B7FC9F}" type="slidenum">
              <a:rPr lang="en-US" altLang="en-US" sz="1200"/>
              <a:pPr eaLnBrk="1" hangingPunct="1"/>
              <a:t>89</a:t>
            </a:fld>
            <a:endParaRPr lang="en-US" altLang="en-US" sz="1200" dirty="0"/>
          </a:p>
        </p:txBody>
      </p:sp>
    </p:spTree>
    <p:extLst>
      <p:ext uri="{BB962C8B-B14F-4D97-AF65-F5344CB8AC3E}">
        <p14:creationId xmlns:p14="http://schemas.microsoft.com/office/powerpoint/2010/main" val="2062981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endParaRPr lang="en-US" altLang="en-US" dirty="0">
              <a:latin typeface="Times New Roman" charset="0"/>
              <a:ea typeface="MS PGothic" charset="-128"/>
            </a:endParaRPr>
          </a:p>
          <a:p>
            <a:pPr lvl="0">
              <a:buFont typeface="Courier New" charset="0"/>
              <a:buChar char="o"/>
            </a:pPr>
            <a:r>
              <a:rPr lang="en-US" altLang="en-US" dirty="0">
                <a:latin typeface="Times New Roman" charset="0"/>
                <a:ea typeface="MS PGothic" charset="-128"/>
              </a:rPr>
              <a:t> Cardiovascular system </a:t>
            </a:r>
          </a:p>
          <a:p>
            <a:pPr lvl="0">
              <a:buFont typeface="Courier New" charset="0"/>
              <a:buChar char="o"/>
            </a:pPr>
            <a:r>
              <a:rPr lang="en-US" altLang="en-US" dirty="0">
                <a:latin typeface="Times New Roman" charset="0"/>
                <a:ea typeface="MS PGothic" charset="-128"/>
              </a:rPr>
              <a:t> Neurologic system </a:t>
            </a:r>
          </a:p>
          <a:p>
            <a:pPr lvl="0">
              <a:buFont typeface="Courier New" charset="0"/>
              <a:buChar char="o"/>
            </a:pPr>
            <a:r>
              <a:rPr lang="en-US" altLang="en-US" dirty="0">
                <a:latin typeface="Times New Roman" charset="0"/>
                <a:ea typeface="MS PGothic" charset="-128"/>
              </a:rPr>
              <a:t> Musculoskeletal system </a:t>
            </a:r>
          </a:p>
          <a:p>
            <a:pPr lvl="0">
              <a:buFont typeface="Courier New" charset="0"/>
              <a:buChar char="o"/>
            </a:pPr>
            <a:r>
              <a:rPr lang="en-US" altLang="en-US" dirty="0">
                <a:latin typeface="Times New Roman" charset="0"/>
                <a:ea typeface="MS PGothic" charset="-128"/>
              </a:rPr>
              <a:t> All anatomic regions </a:t>
            </a:r>
          </a:p>
          <a:p>
            <a:endParaRPr lang="en-US" altLang="en-US" dirty="0">
              <a:latin typeface="Times New Roman" charset="0"/>
              <a:ea typeface="MS PGothic" charset="-128"/>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7645120-2803-034A-B56D-C9113D6953D8}" type="slidenum">
              <a:rPr lang="en-US" altLang="en-US" sz="1200"/>
              <a:pPr eaLnBrk="1" hangingPunct="1"/>
              <a:t>9</a:t>
            </a:fld>
            <a:endParaRPr lang="en-US" altLang="en-US" sz="1200" dirty="0"/>
          </a:p>
        </p:txBody>
      </p:sp>
    </p:spTree>
    <p:extLst>
      <p:ext uri="{BB962C8B-B14F-4D97-AF65-F5344CB8AC3E}">
        <p14:creationId xmlns:p14="http://schemas.microsoft.com/office/powerpoint/2010/main" val="2290325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9.    Confusing behavior or history</a:t>
            </a:r>
            <a:endParaRPr lang="en-IN" altLang="en-US" dirty="0">
              <a:latin typeface="Times New Roman" charset="0"/>
              <a:ea typeface="MS PGothic" charset="-128"/>
            </a:endParaRPr>
          </a:p>
          <a:p>
            <a:r>
              <a:rPr lang="en-US" altLang="en-US" dirty="0">
                <a:latin typeface="Times New Roman" charset="0"/>
                <a:ea typeface="MS PGothic" charset="-128"/>
              </a:rPr>
              <a:t>       a.    Conditions such as hypoxia, stroke, diabetes, trauma, medication use, and other drug use could alter a patient’s explanation of events.</a:t>
            </a:r>
            <a:endParaRPr lang="en-IN" altLang="en-US" dirty="0">
              <a:latin typeface="Times New Roman" charset="0"/>
              <a:ea typeface="MS PGothic" charset="-128"/>
            </a:endParaRPr>
          </a:p>
          <a:p>
            <a:r>
              <a:rPr lang="en-US" altLang="en-US" dirty="0">
                <a:latin typeface="Times New Roman" charset="0"/>
                <a:ea typeface="MS PGothic" charset="-128"/>
              </a:rPr>
              <a:t>              i.    Hypoxia is the most common cause of confusion.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In older patients, it is not uncommon to encounter a patient who has dementia, delirium, or Alzheimer disease.</a:t>
            </a:r>
            <a:endParaRPr lang="en-IN" altLang="en-US" dirty="0">
              <a:latin typeface="Times New Roman" charset="0"/>
              <a:ea typeface="MS PGothic" charset="-128"/>
            </a:endParaRPr>
          </a:p>
        </p:txBody>
      </p:sp>
      <p:sp>
        <p:nvSpPr>
          <p:cNvPr id="276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C119743-D5A6-7F42-B247-70F9EEE96456}" type="slidenum">
              <a:rPr lang="en-US" altLang="en-US" sz="1200"/>
              <a:pPr eaLnBrk="1" hangingPunct="1"/>
              <a:t>90</a:t>
            </a:fld>
            <a:endParaRPr lang="en-US" altLang="en-US" sz="1200" dirty="0"/>
          </a:p>
        </p:txBody>
      </p:sp>
    </p:spTree>
    <p:extLst>
      <p:ext uri="{BB962C8B-B14F-4D97-AF65-F5344CB8AC3E}">
        <p14:creationId xmlns:p14="http://schemas.microsoft.com/office/powerpoint/2010/main" val="14066737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10.    Limited cognitive abilities</a:t>
            </a:r>
            <a:endParaRPr lang="en-IN" altLang="en-US" dirty="0">
              <a:latin typeface="Times New Roman" charset="0"/>
              <a:ea typeface="MS PGothic" charset="-128"/>
            </a:endParaRPr>
          </a:p>
          <a:p>
            <a:r>
              <a:rPr lang="en-US" altLang="en-US" dirty="0">
                <a:latin typeface="Times New Roman" charset="0"/>
                <a:ea typeface="MS PGothic" charset="-128"/>
              </a:rPr>
              <a:t>         a.    Keep your questions simple, and limit the use of medical terms.</a:t>
            </a:r>
            <a:endParaRPr lang="en-IN" altLang="en-US" dirty="0">
              <a:latin typeface="Times New Roman" charset="0"/>
              <a:ea typeface="MS PGothic" charset="-128"/>
            </a:endParaRPr>
          </a:p>
          <a:p>
            <a:r>
              <a:rPr lang="en-US" altLang="en-US" dirty="0">
                <a:latin typeface="Times New Roman" charset="0"/>
                <a:ea typeface="MS PGothic" charset="-128"/>
              </a:rPr>
              <a:t>         b.    Be alert for partial answers, and keep asking questions. </a:t>
            </a:r>
            <a:endParaRPr lang="en-IN" altLang="en-US" dirty="0">
              <a:latin typeface="Times New Roman" charset="0"/>
              <a:ea typeface="MS PGothic" charset="-128"/>
            </a:endParaRPr>
          </a:p>
          <a:p>
            <a:r>
              <a:rPr lang="en-US" altLang="en-US" dirty="0">
                <a:latin typeface="Times New Roman" charset="0"/>
                <a:ea typeface="MS PGothic" charset="-128"/>
              </a:rPr>
              <a:t>         c.    In cases of patients with severely limited cognitive function, rely on the presence of family, caregivers, and friends to supply answers to your questions.</a:t>
            </a:r>
            <a:endParaRPr lang="en-IN" altLang="en-US" dirty="0">
              <a:latin typeface="Times New Roman" charset="0"/>
              <a:ea typeface="MS PGothic" charset="-128"/>
            </a:endParaRPr>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17F2114-41F1-7348-A5AC-43B88CE137C4}" type="slidenum">
              <a:rPr lang="en-US" altLang="en-US" sz="1200"/>
              <a:pPr eaLnBrk="1" hangingPunct="1"/>
              <a:t>91</a:t>
            </a:fld>
            <a:endParaRPr lang="en-US" altLang="en-US" sz="1200" dirty="0"/>
          </a:p>
        </p:txBody>
      </p:sp>
    </p:spTree>
    <p:extLst>
      <p:ext uri="{BB962C8B-B14F-4D97-AF65-F5344CB8AC3E}">
        <p14:creationId xmlns:p14="http://schemas.microsoft.com/office/powerpoint/2010/main" val="3177422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11.    Cultural challenges</a:t>
            </a:r>
            <a:endParaRPr lang="en-IN" altLang="en-US" dirty="0">
              <a:latin typeface="Times New Roman" charset="0"/>
              <a:ea typeface="MS PGothic" charset="-128"/>
            </a:endParaRPr>
          </a:p>
          <a:p>
            <a:r>
              <a:rPr lang="en-US" altLang="en-US" dirty="0">
                <a:latin typeface="Times New Roman" charset="0"/>
                <a:ea typeface="MS PGothic" charset="-128"/>
              </a:rPr>
              <a:t>         a.    Do not use medical language. </a:t>
            </a:r>
            <a:endParaRPr lang="en-IN" altLang="en-US" dirty="0">
              <a:latin typeface="Times New Roman" charset="0"/>
              <a:ea typeface="MS PGothic" charset="-128"/>
            </a:endParaRPr>
          </a:p>
          <a:p>
            <a:r>
              <a:rPr lang="en-US" altLang="en-US" dirty="0">
                <a:latin typeface="Times New Roman" charset="0"/>
                <a:ea typeface="MS PGothic" charset="-128"/>
              </a:rPr>
              <a:t>         b.    Patients from some cultures may prefer to speak only with health care providers of the same gender. </a:t>
            </a:r>
            <a:endParaRPr lang="en-IN" altLang="en-US" dirty="0">
              <a:latin typeface="Times New Roman" charset="0"/>
              <a:ea typeface="MS PGothic" charset="-128"/>
            </a:endParaRPr>
          </a:p>
          <a:p>
            <a:r>
              <a:rPr lang="en-US" altLang="en-US" dirty="0">
                <a:latin typeface="Times New Roman" charset="0"/>
                <a:ea typeface="MS PGothic" charset="-128"/>
              </a:rPr>
              <a:t>         c.    Gain the assistance of the patient’s friends or family members and enlist the help of health care providers of the same culture or background, if possible.</a:t>
            </a:r>
            <a:endParaRPr lang="en-IN" altLang="en-US" dirty="0">
              <a:latin typeface="Times New Roman" charset="0"/>
              <a:ea typeface="MS PGothic" charset="-128"/>
            </a:endParaRPr>
          </a:p>
        </p:txBody>
      </p:sp>
      <p:sp>
        <p:nvSpPr>
          <p:cNvPr id="278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895C4DC-D001-2A47-AC86-2540F7699D8D}" type="slidenum">
              <a:rPr lang="en-US" altLang="en-US" sz="1200"/>
              <a:pPr eaLnBrk="1" hangingPunct="1"/>
              <a:t>92</a:t>
            </a:fld>
            <a:endParaRPr lang="en-US" altLang="en-US" sz="1200" dirty="0"/>
          </a:p>
        </p:txBody>
      </p:sp>
    </p:spTree>
    <p:extLst>
      <p:ext uri="{BB962C8B-B14F-4D97-AF65-F5344CB8AC3E}">
        <p14:creationId xmlns:p14="http://schemas.microsoft.com/office/powerpoint/2010/main" val="16490946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12.    Language barriers</a:t>
            </a:r>
            <a:endParaRPr lang="en-IN" altLang="en-US" dirty="0">
              <a:latin typeface="Times New Roman" charset="0"/>
              <a:ea typeface="MS PGothic" charset="-128"/>
            </a:endParaRPr>
          </a:p>
          <a:p>
            <a:r>
              <a:rPr lang="en-US" altLang="en-US" dirty="0">
                <a:latin typeface="Times New Roman" charset="0"/>
                <a:ea typeface="MS PGothic" charset="-128"/>
              </a:rPr>
              <a:t>         a.   Find an interpreter, if possible.</a:t>
            </a:r>
            <a:endParaRPr lang="en-IN" altLang="en-US" dirty="0">
              <a:latin typeface="Times New Roman" charset="0"/>
              <a:ea typeface="MS PGothic" charset="-128"/>
            </a:endParaRPr>
          </a:p>
          <a:p>
            <a:r>
              <a:rPr lang="en-US" altLang="en-US" dirty="0">
                <a:latin typeface="Times New Roman" charset="0"/>
                <a:ea typeface="MS PGothic" charset="-128"/>
              </a:rPr>
              <a:t>         b.   If not, determine whether the patient understands who you are.</a:t>
            </a:r>
            <a:endParaRPr lang="en-IN" altLang="en-US" dirty="0">
              <a:latin typeface="Times New Roman" charset="0"/>
              <a:ea typeface="MS PGothic" charset="-128"/>
            </a:endParaRPr>
          </a:p>
          <a:p>
            <a:r>
              <a:rPr lang="en-US" altLang="en-US" dirty="0">
                <a:latin typeface="Times New Roman" charset="0"/>
                <a:ea typeface="MS PGothic" charset="-128"/>
              </a:rPr>
              <a:t>         c.   Keep questions straightforward and brief, and use hand gestures.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Be aware of the language diversity in your community.</a:t>
            </a:r>
            <a:endParaRPr lang="en-IN" altLang="en-US" dirty="0">
              <a:latin typeface="Times New Roman" charset="0"/>
              <a:ea typeface="MS PGothic" charset="-128"/>
            </a:endParaRPr>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946D053-A83D-3C4A-8586-771F9954DBDD}" type="slidenum">
              <a:rPr lang="en-US" altLang="en-US" sz="1200"/>
              <a:pPr eaLnBrk="1" hangingPunct="1"/>
              <a:t>93</a:t>
            </a:fld>
            <a:endParaRPr lang="en-US" altLang="en-US" sz="1200" dirty="0"/>
          </a:p>
        </p:txBody>
      </p:sp>
    </p:spTree>
    <p:extLst>
      <p:ext uri="{BB962C8B-B14F-4D97-AF65-F5344CB8AC3E}">
        <p14:creationId xmlns:p14="http://schemas.microsoft.com/office/powerpoint/2010/main" val="9102881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13.    Hearing problems</a:t>
            </a:r>
            <a:endParaRPr lang="en-IN" altLang="en-US" dirty="0">
              <a:latin typeface="Times New Roman" charset="0"/>
              <a:ea typeface="MS PGothic" charset="-128"/>
            </a:endParaRPr>
          </a:p>
          <a:p>
            <a:r>
              <a:rPr lang="en-US" altLang="en-US" dirty="0">
                <a:latin typeface="Times New Roman" charset="0"/>
                <a:ea typeface="MS PGothic" charset="-128"/>
              </a:rPr>
              <a:t>         a.    Ask questions slowly and clearly.</a:t>
            </a:r>
            <a:endParaRPr lang="en-IN" altLang="en-US" dirty="0">
              <a:latin typeface="Times New Roman" charset="0"/>
              <a:ea typeface="MS PGothic" charset="-128"/>
            </a:endParaRPr>
          </a:p>
          <a:p>
            <a:r>
              <a:rPr lang="en-US" altLang="en-US" dirty="0">
                <a:latin typeface="Times New Roman" charset="0"/>
                <a:ea typeface="MS PGothic" charset="-128"/>
              </a:rPr>
              <a:t>         b.    Use a stethoscope to function as a hearing aid for the patient.</a:t>
            </a:r>
            <a:endParaRPr lang="en-IN" altLang="en-US" dirty="0">
              <a:latin typeface="Times New Roman" charset="0"/>
              <a:ea typeface="MS PGothic" charset="-128"/>
            </a:endParaRPr>
          </a:p>
          <a:p>
            <a:r>
              <a:rPr lang="en-US" altLang="en-US" dirty="0">
                <a:latin typeface="Times New Roman" charset="0"/>
                <a:ea typeface="MS PGothic" charset="-128"/>
              </a:rPr>
              <a:t>         c.    Learning simple sign language during your career will help in the communication process.</a:t>
            </a:r>
            <a:endParaRPr lang="en-IN" altLang="en-US" dirty="0">
              <a:latin typeface="Times New Roman" charset="0"/>
              <a:ea typeface="MS PGothic" charset="-128"/>
            </a:endParaRPr>
          </a:p>
          <a:p>
            <a:r>
              <a:rPr lang="en-US" altLang="en-US" dirty="0">
                <a:latin typeface="Times New Roman" charset="0"/>
                <a:ea typeface="MS PGothic" charset="-128"/>
              </a:rPr>
              <a:t>         d.    Use a pencil and paper.</a:t>
            </a:r>
            <a:endParaRPr lang="en-IN" altLang="en-US" dirty="0">
              <a:latin typeface="Times New Roman" charset="0"/>
              <a:ea typeface="MS PGothic" charset="-128"/>
            </a:endParaRPr>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32EAB0-5DC5-534C-9C51-5E7AFD410E36}" type="slidenum">
              <a:rPr lang="en-US" altLang="en-US" sz="1200"/>
              <a:pPr eaLnBrk="1" hangingPunct="1"/>
              <a:t>94</a:t>
            </a:fld>
            <a:endParaRPr lang="en-US" altLang="en-US" sz="1200" dirty="0"/>
          </a:p>
        </p:txBody>
      </p:sp>
    </p:spTree>
    <p:extLst>
      <p:ext uri="{BB962C8B-B14F-4D97-AF65-F5344CB8AC3E}">
        <p14:creationId xmlns:p14="http://schemas.microsoft.com/office/powerpoint/2010/main" val="5395534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14.    Visual impairments</a:t>
            </a:r>
            <a:endParaRPr lang="en-IN" altLang="en-US" dirty="0">
              <a:latin typeface="Times New Roman" charset="0"/>
              <a:ea typeface="MS PGothic" charset="-128"/>
            </a:endParaRPr>
          </a:p>
          <a:p>
            <a:r>
              <a:rPr lang="en-US" altLang="en-US" dirty="0">
                <a:latin typeface="Times New Roman" charset="0"/>
                <a:ea typeface="MS PGothic" charset="-128"/>
              </a:rPr>
              <a:t>         a.    Identify yourself verbally when entering the scene.</a:t>
            </a:r>
            <a:endParaRPr lang="en-IN" altLang="en-US" dirty="0">
              <a:latin typeface="Times New Roman" charset="0"/>
              <a:ea typeface="MS PGothic" charset="-128"/>
            </a:endParaRPr>
          </a:p>
          <a:p>
            <a:r>
              <a:rPr lang="en-US" altLang="en-US" dirty="0">
                <a:latin typeface="Times New Roman" charset="0"/>
                <a:ea typeface="MS PGothic" charset="-128"/>
              </a:rPr>
              <a:t>         b.    It is important that you put any items that have been moved back into their previous position.</a:t>
            </a:r>
            <a:endParaRPr lang="en-IN" altLang="en-US" dirty="0">
              <a:latin typeface="Times New Roman" charset="0"/>
              <a:ea typeface="MS PGothic" charset="-128"/>
            </a:endParaRPr>
          </a:p>
          <a:p>
            <a:r>
              <a:rPr lang="en-US" altLang="en-US" dirty="0">
                <a:latin typeface="Times New Roman" charset="0"/>
                <a:ea typeface="MS PGothic" charset="-128"/>
              </a:rPr>
              <a:t>         c.    During the assessment and history-taking process, explain each step in the assessment of vital signs.</a:t>
            </a:r>
          </a:p>
          <a:p>
            <a:r>
              <a:rPr lang="en-US" altLang="en-US" dirty="0">
                <a:latin typeface="Times New Roman" charset="0"/>
                <a:ea typeface="MS PGothic" charset="-128"/>
              </a:rPr>
              <a:t>         d.    Notify the patient before preparing to lift the patient and move him or her on the stretcher. </a:t>
            </a:r>
            <a:endParaRPr lang="en-IN" altLang="en-US" dirty="0">
              <a:latin typeface="Times New Roman" charset="0"/>
              <a:ea typeface="MS PGothic" charset="-128"/>
            </a:endParaRPr>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559114-6F3B-0449-9896-6D73205061C2}" type="slidenum">
              <a:rPr lang="en-US" altLang="en-US" sz="1200"/>
              <a:pPr eaLnBrk="1" hangingPunct="1"/>
              <a:t>95</a:t>
            </a:fld>
            <a:endParaRPr lang="en-US" altLang="en-US" sz="1200" dirty="0"/>
          </a:p>
        </p:txBody>
      </p:sp>
    </p:spTree>
    <p:extLst>
      <p:ext uri="{BB962C8B-B14F-4D97-AF65-F5344CB8AC3E}">
        <p14:creationId xmlns:p14="http://schemas.microsoft.com/office/powerpoint/2010/main" val="15992294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Secondary Assessment</a:t>
            </a:r>
          </a:p>
          <a:p>
            <a:r>
              <a:rPr lang="en-US" altLang="en-US" dirty="0">
                <a:latin typeface="Times New Roman" charset="0"/>
                <a:ea typeface="MS PGothic" charset="-128"/>
              </a:rPr>
              <a:t>A.    If the patient is in stable condition and has an isolated complaint, you may choose to perform the secondary assessment at the scene. </a:t>
            </a:r>
            <a:endParaRPr lang="en-IN" altLang="en-US" dirty="0">
              <a:latin typeface="Times New Roman" charset="0"/>
              <a:ea typeface="MS PGothic" charset="-128"/>
            </a:endParaRPr>
          </a:p>
          <a:p>
            <a:r>
              <a:rPr lang="en-US" altLang="en-US" dirty="0">
                <a:latin typeface="Times New Roman" charset="0"/>
                <a:ea typeface="MS PGothic" charset="-128"/>
              </a:rPr>
              <a:t>B.    If the secondary assessment is not performed at the scene, it is performed in the back of the ambulance en route to the hospital.</a:t>
            </a:r>
            <a:endParaRPr lang="en-IN" altLang="en-US" dirty="0">
              <a:latin typeface="Times New Roman" charset="0"/>
              <a:ea typeface="MS PGothic" charset="-128"/>
            </a:endParaRPr>
          </a:p>
          <a:p>
            <a:r>
              <a:rPr lang="en-US" altLang="en-US" dirty="0">
                <a:latin typeface="Times New Roman" charset="0"/>
                <a:ea typeface="MS PGothic" charset="-128"/>
              </a:rPr>
              <a:t>C.    However, there will be situations where you may not have time to perform the secondary assessment.</a:t>
            </a:r>
            <a:endParaRPr lang="en-IN" altLang="en-US" dirty="0">
              <a:latin typeface="Times New Roman" charset="0"/>
              <a:ea typeface="MS PGothic" charset="-128"/>
            </a:endParaRPr>
          </a:p>
          <a:p>
            <a:r>
              <a:rPr lang="en-US" altLang="en-US" dirty="0">
                <a:latin typeface="Times New Roman" charset="0"/>
                <a:ea typeface="MS PGothic" charset="-128"/>
              </a:rPr>
              <a:t>       1.    You may have to continue to manage life threats identified during the primary assessment en route to the hospital.</a:t>
            </a:r>
            <a:endParaRPr lang="en-IN" altLang="en-US" dirty="0">
              <a:latin typeface="Times New Roman" charset="0"/>
              <a:ea typeface="MS PGothic" charset="-128"/>
            </a:endParaRPr>
          </a:p>
          <a:p>
            <a:r>
              <a:rPr lang="en-US" altLang="en-US" dirty="0">
                <a:latin typeface="Times New Roman" charset="0"/>
                <a:ea typeface="MS PGothic" charset="-128"/>
              </a:rPr>
              <a:t>D.    The purpose is to perform a systematic physical examination of the patient.</a:t>
            </a:r>
            <a:endParaRPr lang="en-IN" altLang="en-US" dirty="0">
              <a:latin typeface="Times New Roman" charset="0"/>
              <a:ea typeface="MS PGothic" charset="-128"/>
            </a:endParaRPr>
          </a:p>
          <a:p>
            <a:r>
              <a:rPr lang="en-US" altLang="en-US" dirty="0">
                <a:latin typeface="Times New Roman" charset="0"/>
                <a:ea typeface="MS PGothic" charset="-128"/>
              </a:rPr>
              <a:t>       1.    An assessment that focuses on a certain area or system of the body, often determined through the chief complaint (a focused assessment).</a:t>
            </a:r>
            <a:endParaRPr lang="en-IN" altLang="en-US" dirty="0">
              <a:latin typeface="Times New Roman" charset="0"/>
              <a:ea typeface="MS PGothic" charset="-128"/>
            </a:endParaRP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8552C07-333D-174B-B0AB-9624021E4CB3}" type="slidenum">
              <a:rPr lang="en-US" altLang="en-US" sz="1200"/>
              <a:pPr eaLnBrk="1" hangingPunct="1"/>
              <a:t>96</a:t>
            </a:fld>
            <a:endParaRPr lang="en-US" altLang="en-US" sz="1200" dirty="0"/>
          </a:p>
        </p:txBody>
      </p:sp>
    </p:spTree>
    <p:extLst>
      <p:ext uri="{BB962C8B-B14F-4D97-AF65-F5344CB8AC3E}">
        <p14:creationId xmlns:p14="http://schemas.microsoft.com/office/powerpoint/2010/main" val="3442587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How and what to assess during a physical examination:</a:t>
            </a:r>
            <a:endParaRPr lang="en-IN" altLang="en-US" dirty="0">
              <a:latin typeface="Times New Roman" charset="0"/>
              <a:ea typeface="MS PGothic" charset="-128"/>
            </a:endParaRPr>
          </a:p>
          <a:p>
            <a:r>
              <a:rPr lang="en-US" altLang="en-US" dirty="0">
                <a:latin typeface="Times New Roman" charset="0"/>
                <a:ea typeface="MS PGothic" charset="-128"/>
              </a:rPr>
              <a:t>       a.    Inspection—Look at the patient for abnormalities.</a:t>
            </a:r>
            <a:endParaRPr lang="en-IN" altLang="en-US" dirty="0">
              <a:latin typeface="Times New Roman" charset="0"/>
              <a:ea typeface="MS PGothic" charset="-128"/>
            </a:endParaRPr>
          </a:p>
          <a:p>
            <a:r>
              <a:rPr lang="en-US" altLang="en-US" dirty="0">
                <a:latin typeface="Times New Roman" charset="0"/>
                <a:ea typeface="MS PGothic" charset="-128"/>
              </a:rPr>
              <a:t>       b.    Palpation—Touch or feel the patient for abnormalities.</a:t>
            </a:r>
            <a:endParaRPr lang="en-IN" altLang="en-US" dirty="0">
              <a:latin typeface="Times New Roman" charset="0"/>
              <a:ea typeface="MS PGothic" charset="-128"/>
            </a:endParaRPr>
          </a:p>
          <a:p>
            <a:r>
              <a:rPr lang="en-US" altLang="en-US" dirty="0">
                <a:latin typeface="Times New Roman" charset="0"/>
                <a:ea typeface="MS PGothic" charset="-128"/>
              </a:rPr>
              <a:t>       c.    Auscultation—Listen to the sounds a body makes by using a stethoscope.</a:t>
            </a:r>
            <a:endParaRPr lang="en-IN" altLang="en-US" dirty="0">
              <a:latin typeface="Times New Roman" charset="0"/>
              <a:ea typeface="MS PGothic" charset="-128"/>
            </a:endParaRPr>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DDF04B3-6EA0-884B-8F00-398443CD6E4C}" type="slidenum">
              <a:rPr lang="en-US" altLang="en-US" sz="1200"/>
              <a:pPr eaLnBrk="1" hangingPunct="1"/>
              <a:t>97</a:t>
            </a:fld>
            <a:endParaRPr lang="en-US" altLang="en-US" sz="1200" dirty="0"/>
          </a:p>
        </p:txBody>
      </p:sp>
    </p:spTree>
    <p:extLst>
      <p:ext uri="{BB962C8B-B14F-4D97-AF65-F5344CB8AC3E}">
        <p14:creationId xmlns:p14="http://schemas.microsoft.com/office/powerpoint/2010/main" val="6365217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The mnemonic DCAP-BTLS reminds you what to look for when inspecting and palpating various body regions.</a:t>
            </a:r>
            <a:endParaRPr lang="en-IN" altLang="en-US" dirty="0">
              <a:latin typeface="Times New Roman" charset="0"/>
              <a:ea typeface="MS PGothic" charset="-128"/>
            </a:endParaRPr>
          </a:p>
          <a:p>
            <a:r>
              <a:rPr lang="en-US" altLang="en-US" dirty="0">
                <a:latin typeface="Times New Roman" charset="0"/>
                <a:ea typeface="MS PGothic" charset="-128"/>
              </a:rPr>
              <a:t>4.    Compare findings on one side of the body with the other side when possible.</a:t>
            </a:r>
            <a:endParaRPr lang="en-IN" altLang="en-US" dirty="0">
              <a:latin typeface="Times New Roman" charset="0"/>
              <a:ea typeface="MS PGothic" charset="-128"/>
            </a:endParaRPr>
          </a:p>
        </p:txBody>
      </p:sp>
      <p:sp>
        <p:nvSpPr>
          <p:cNvPr id="284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C3B1DC-80B2-D445-A4F3-F665D3DA8B59}" type="slidenum">
              <a:rPr lang="en-US" altLang="en-US" sz="1200"/>
              <a:pPr eaLnBrk="1" hangingPunct="1"/>
              <a:t>98</a:t>
            </a:fld>
            <a:endParaRPr lang="en-US" altLang="en-US" sz="1200" dirty="0"/>
          </a:p>
        </p:txBody>
      </p:sp>
    </p:spTree>
    <p:extLst>
      <p:ext uri="{BB962C8B-B14F-4D97-AF65-F5344CB8AC3E}">
        <p14:creationId xmlns:p14="http://schemas.microsoft.com/office/powerpoint/2010/main" val="14042502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Systematically assess the patient—secondary assessment.</a:t>
            </a:r>
            <a:endParaRPr lang="en-IN" altLang="en-US" dirty="0">
              <a:latin typeface="Times New Roman" charset="0"/>
              <a:ea typeface="MS PGothic" charset="-128"/>
            </a:endParaRPr>
          </a:p>
          <a:p>
            <a:r>
              <a:rPr lang="en-US" altLang="en-US" dirty="0">
                <a:latin typeface="Times New Roman" charset="0"/>
                <a:ea typeface="MS PGothic" charset="-128"/>
              </a:rPr>
              <a:t>        1.    The goal is to identify hidden injuries or identify causes that may not have been identified during the 60- to 90-second exam during the primary assessment.</a:t>
            </a:r>
            <a:endParaRPr lang="en-IN" altLang="en-US" dirty="0">
              <a:latin typeface="Times New Roman" charset="0"/>
              <a:ea typeface="MS PGothic" charset="-128"/>
            </a:endParaRPr>
          </a:p>
          <a:p>
            <a:r>
              <a:rPr lang="en-US" altLang="en-US" dirty="0">
                <a:latin typeface="Times New Roman" charset="0"/>
                <a:ea typeface="MS PGothic" charset="-128"/>
              </a:rPr>
              <a:t>        2.    See Skill Drill 10-2.</a:t>
            </a:r>
            <a:endParaRPr lang="en-IN" altLang="en-US" dirty="0">
              <a:latin typeface="Times New Roman" charset="0"/>
              <a:ea typeface="MS PGothic" charset="-128"/>
            </a:endParaRPr>
          </a:p>
        </p:txBody>
      </p:sp>
      <p:sp>
        <p:nvSpPr>
          <p:cNvPr id="285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C7CE59-5C4C-D541-868D-55E69A1906D5}" type="slidenum">
              <a:rPr lang="en-US" altLang="en-US" sz="1200"/>
              <a:pPr eaLnBrk="1" hangingPunct="1"/>
              <a:t>99</a:t>
            </a:fld>
            <a:endParaRPr lang="en-US" altLang="en-US" sz="1200" dirty="0"/>
          </a:p>
        </p:txBody>
      </p:sp>
    </p:spTree>
    <p:extLst>
      <p:ext uri="{BB962C8B-B14F-4D97-AF65-F5344CB8AC3E}">
        <p14:creationId xmlns:p14="http://schemas.microsoft.com/office/powerpoint/2010/main" val="38830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10</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r>
              <a:rPr lang="en-US" dirty="0"/>
              <a:t>Patient Assessment</a:t>
            </a:r>
          </a:p>
        </p:txBody>
      </p:sp>
      <p:pic>
        <p:nvPicPr>
          <p:cNvPr id="5" name="Picture 4"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type="body" idx="1"/>
          </p:nvPr>
        </p:nvSpPr>
        <p:spPr/>
        <p:txBody>
          <a:bodyPr rIns="228600"/>
          <a:lstStyle/>
          <a:p>
            <a:pPr marL="0" indent="0">
              <a:spcBef>
                <a:spcPct val="35000"/>
              </a:spcBef>
              <a:buNone/>
            </a:pPr>
            <a:r>
              <a:rPr lang="en-US" altLang="en-US" b="1" dirty="0"/>
              <a:t>Monitoring Devices</a:t>
            </a:r>
          </a:p>
          <a:p>
            <a:pPr eaLnBrk="1" hangingPunct="1">
              <a:spcBef>
                <a:spcPct val="35000"/>
              </a:spcBef>
            </a:pPr>
            <a:r>
              <a:rPr lang="en-US" altLang="en-US" dirty="0"/>
              <a:t>Obtaining and using information from patient monitoring devices including (but not limited to):</a:t>
            </a:r>
          </a:p>
          <a:p>
            <a:pPr lvl="1" eaLnBrk="1" hangingPunct="1">
              <a:spcBef>
                <a:spcPct val="35000"/>
              </a:spcBef>
            </a:pPr>
            <a:r>
              <a:rPr lang="en-US" altLang="en-US" dirty="0"/>
              <a:t>Pulse oximetry</a:t>
            </a:r>
          </a:p>
          <a:p>
            <a:pPr lvl="1" eaLnBrk="1" hangingPunct="1">
              <a:spcBef>
                <a:spcPct val="35000"/>
              </a:spcBef>
            </a:pPr>
            <a:r>
              <a:rPr lang="en-US" altLang="en-US" dirty="0"/>
              <a:t>Noninvasive blood pressure</a:t>
            </a:r>
          </a:p>
        </p:txBody>
      </p:sp>
      <p:sp>
        <p:nvSpPr>
          <p:cNvPr id="2" name="Title 1"/>
          <p:cNvSpPr>
            <a:spLocks noGrp="1"/>
          </p:cNvSpPr>
          <p:nvPr>
            <p:ph type="title"/>
          </p:nvPr>
        </p:nvSpPr>
        <p:spPr/>
        <p:txBody>
          <a:bodyPr/>
          <a:lstStyle/>
          <a:p>
            <a:r>
              <a:rPr lang="en-US" altLang="en-US" dirty="0"/>
              <a:t>National EMS Education Standard Competencies </a:t>
            </a:r>
            <a:r>
              <a:rPr lang="en-US" altLang="en-US" sz="2000" b="0" dirty="0"/>
              <a:t>(9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a:lnSpc>
                <a:spcPct val="85000"/>
              </a:lnSpc>
              <a:defRPr/>
            </a:pPr>
            <a:r>
              <a:rPr lang="en-US" dirty="0">
                <a:cs typeface="+mj-cs"/>
              </a:rPr>
              <a:t>Focused Assessment</a:t>
            </a:r>
            <a:endParaRPr lang="en-US" sz="2800" b="0" dirty="0">
              <a:cs typeface="+mj-cs"/>
            </a:endParaRPr>
          </a:p>
        </p:txBody>
      </p:sp>
      <p:sp>
        <p:nvSpPr>
          <p:cNvPr id="104451" name="Content Placeholder 2"/>
          <p:cNvSpPr>
            <a:spLocks noGrp="1"/>
          </p:cNvSpPr>
          <p:nvPr>
            <p:ph type="body" idx="1"/>
          </p:nvPr>
        </p:nvSpPr>
        <p:spPr/>
        <p:txBody>
          <a:bodyPr rIns="228600"/>
          <a:lstStyle/>
          <a:p>
            <a:pPr>
              <a:spcBef>
                <a:spcPct val="35000"/>
              </a:spcBef>
            </a:pPr>
            <a:r>
              <a:rPr lang="en-US" altLang="en-US" dirty="0"/>
              <a:t>Performed on patients who have sustained nonsignificant MOIs or on responsive medical patients</a:t>
            </a:r>
          </a:p>
          <a:p>
            <a:pPr>
              <a:spcBef>
                <a:spcPct val="35000"/>
              </a:spcBef>
            </a:pPr>
            <a:r>
              <a:rPr lang="en-US" altLang="en-US" dirty="0"/>
              <a:t>Typically based on the chief complaint</a:t>
            </a:r>
          </a:p>
          <a:p>
            <a:pPr>
              <a:spcBef>
                <a:spcPct val="35000"/>
              </a:spcBef>
            </a:pPr>
            <a:r>
              <a:rPr lang="en-US" altLang="en-US" dirty="0"/>
              <a:t>Goal is to focus your attention on the body part or systems affected by the priority problems.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2"/>
          <p:cNvSpPr>
            <a:spLocks noGrp="1"/>
          </p:cNvSpPr>
          <p:nvPr>
            <p:ph type="body" idx="1"/>
          </p:nvPr>
        </p:nvSpPr>
        <p:spPr/>
        <p:txBody>
          <a:bodyPr rIns="228600"/>
          <a:lstStyle/>
          <a:p>
            <a:pPr>
              <a:spcBef>
                <a:spcPct val="35000"/>
              </a:spcBef>
            </a:pPr>
            <a:r>
              <a:rPr lang="en-US" altLang="en-US" dirty="0"/>
              <a:t>Expose the patient</a:t>
            </a:r>
            <a:r>
              <a:rPr lang="ja-JP" altLang="en-US"/>
              <a:t>’</a:t>
            </a:r>
            <a:r>
              <a:rPr lang="en-US" altLang="ja-JP" dirty="0"/>
              <a:t>s chest.</a:t>
            </a:r>
          </a:p>
          <a:p>
            <a:pPr>
              <a:spcBef>
                <a:spcPct val="35000"/>
              </a:spcBef>
            </a:pPr>
            <a:r>
              <a:rPr lang="en-US" altLang="en-US" dirty="0"/>
              <a:t>Look for signs of airway obstruction.</a:t>
            </a:r>
          </a:p>
          <a:p>
            <a:pPr>
              <a:spcBef>
                <a:spcPct val="35000"/>
              </a:spcBef>
            </a:pPr>
            <a:r>
              <a:rPr lang="en-US" altLang="en-US" dirty="0"/>
              <a:t>Inspect for symmetry.</a:t>
            </a:r>
          </a:p>
          <a:p>
            <a:pPr>
              <a:spcBef>
                <a:spcPct val="35000"/>
              </a:spcBef>
            </a:pPr>
            <a:r>
              <a:rPr lang="en-US" altLang="en-US" dirty="0"/>
              <a:t>Listen to breath sounds.</a:t>
            </a:r>
          </a:p>
          <a:p>
            <a:pPr>
              <a:spcBef>
                <a:spcPct val="35000"/>
              </a:spcBef>
            </a:pPr>
            <a:r>
              <a:rPr lang="en-US" altLang="en-US" dirty="0"/>
              <a:t>Measure the respiratory rate.</a:t>
            </a:r>
          </a:p>
          <a:p>
            <a:pPr>
              <a:spcBef>
                <a:spcPct val="35000"/>
              </a:spcBef>
            </a:pPr>
            <a:r>
              <a:rPr lang="en-US" altLang="en-US" dirty="0"/>
              <a:t>Look for retractions and increased work of breathing. </a:t>
            </a:r>
          </a:p>
        </p:txBody>
      </p:sp>
      <p:sp>
        <p:nvSpPr>
          <p:cNvPr id="5" name="Rectangle 2"/>
          <p:cNvSpPr>
            <a:spLocks noGrp="1" noChangeArrowheads="1"/>
          </p:cNvSpPr>
          <p:nvPr>
            <p:ph type="title"/>
          </p:nvPr>
        </p:nvSpPr>
        <p:spPr/>
        <p:txBody>
          <a:bodyPr/>
          <a:lstStyle/>
          <a:p>
            <a:pPr>
              <a:lnSpc>
                <a:spcPct val="85000"/>
              </a:lnSpc>
              <a:defRPr/>
            </a:pPr>
            <a:r>
              <a:rPr lang="en-US" dirty="0">
                <a:cs typeface="+mj-cs"/>
              </a:rPr>
              <a:t>Respiratory System </a:t>
            </a:r>
            <a:r>
              <a:rPr lang="en-US" sz="2000" b="0" dirty="0">
                <a:cs typeface="+mj-cs"/>
              </a:rPr>
              <a:t>(1 of 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a:lnSpc>
                <a:spcPct val="85000"/>
              </a:lnSpc>
              <a:defRPr/>
            </a:pPr>
            <a:r>
              <a:rPr lang="en-US" dirty="0">
                <a:cs typeface="+mj-cs"/>
              </a:rPr>
              <a:t>Respiratory System </a:t>
            </a:r>
            <a:r>
              <a:rPr lang="en-US" sz="2000" b="0" dirty="0">
                <a:cs typeface="+mj-cs"/>
              </a:rPr>
              <a:t>(2 of 7)</a:t>
            </a:r>
          </a:p>
        </p:txBody>
      </p:sp>
      <p:sp>
        <p:nvSpPr>
          <p:cNvPr id="106499" name="Rectangle 3"/>
          <p:cNvSpPr>
            <a:spLocks noGrp="1" noChangeArrowheads="1"/>
          </p:cNvSpPr>
          <p:nvPr>
            <p:ph type="body" idx="1"/>
          </p:nvPr>
        </p:nvSpPr>
        <p:spPr/>
        <p:txBody>
          <a:bodyPr rIns="228600"/>
          <a:lstStyle/>
          <a:p>
            <a:pPr>
              <a:spcBef>
                <a:spcPct val="35000"/>
              </a:spcBef>
            </a:pPr>
            <a:r>
              <a:rPr lang="en-US" altLang="en-US" dirty="0"/>
              <a:t>Respiratory rate</a:t>
            </a:r>
          </a:p>
          <a:p>
            <a:pPr lvl="1">
              <a:spcBef>
                <a:spcPct val="35000"/>
              </a:spcBef>
            </a:pPr>
            <a:r>
              <a:rPr lang="en-US" altLang="en-US" dirty="0"/>
              <a:t>A normal rate in adults ranges from 12 to 20 breaths/min.</a:t>
            </a:r>
          </a:p>
          <a:p>
            <a:pPr lvl="1">
              <a:spcBef>
                <a:spcPct val="35000"/>
              </a:spcBef>
            </a:pPr>
            <a:r>
              <a:rPr lang="en-US" altLang="en-US" dirty="0"/>
              <a:t>Children breathe at even faster rates.</a:t>
            </a:r>
          </a:p>
          <a:p>
            <a:pPr lvl="1">
              <a:spcBef>
                <a:spcPct val="35000"/>
              </a:spcBef>
            </a:pPr>
            <a:r>
              <a:rPr lang="en-US" altLang="en-US" dirty="0"/>
              <a:t>Count the number of breaths in a 30-second period and multiply by two.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lnSpc>
                <a:spcPct val="85000"/>
              </a:lnSpc>
              <a:defRPr/>
            </a:pPr>
            <a:r>
              <a:rPr lang="en-US" dirty="0">
                <a:cs typeface="+mj-cs"/>
              </a:rPr>
              <a:t>Respiratory System </a:t>
            </a:r>
            <a:r>
              <a:rPr lang="en-US" sz="2000" b="0" dirty="0">
                <a:cs typeface="+mj-cs"/>
              </a:rPr>
              <a:t>(3 of 7)</a:t>
            </a:r>
          </a:p>
        </p:txBody>
      </p:sp>
      <p:sp>
        <p:nvSpPr>
          <p:cNvPr id="107523" name="Rectangle 3"/>
          <p:cNvSpPr>
            <a:spLocks noGrp="1" noChangeArrowheads="1"/>
          </p:cNvSpPr>
          <p:nvPr>
            <p:ph type="body" idx="1"/>
          </p:nvPr>
        </p:nvSpPr>
        <p:spPr/>
        <p:txBody>
          <a:bodyPr rIns="228600"/>
          <a:lstStyle/>
          <a:p>
            <a:pPr>
              <a:spcBef>
                <a:spcPct val="35000"/>
              </a:spcBef>
              <a:defRPr/>
            </a:pPr>
            <a:r>
              <a:rPr lang="en-US" dirty="0">
                <a:cs typeface="+mn-cs"/>
              </a:rPr>
              <a:t>Respiratory rhythm</a:t>
            </a:r>
          </a:p>
          <a:p>
            <a:pPr lvl="1">
              <a:spcBef>
                <a:spcPct val="35000"/>
              </a:spcBef>
              <a:defRPr/>
            </a:pPr>
            <a:r>
              <a:rPr lang="en-US" kern="1200" dirty="0">
                <a:cs typeface="+mn-cs"/>
              </a:rPr>
              <a:t>Regular </a:t>
            </a:r>
          </a:p>
          <a:p>
            <a:pPr lvl="2">
              <a:spcBef>
                <a:spcPct val="35000"/>
              </a:spcBef>
              <a:defRPr/>
            </a:pPr>
            <a:r>
              <a:rPr lang="en-US" sz="2000" kern="1200" dirty="0">
                <a:cs typeface="+mn-cs"/>
              </a:rPr>
              <a:t>The time from one peak chest rise to the next is fairly consistent.</a:t>
            </a:r>
          </a:p>
          <a:p>
            <a:pPr lvl="1">
              <a:spcBef>
                <a:spcPct val="35000"/>
              </a:spcBef>
              <a:defRPr/>
            </a:pPr>
            <a:r>
              <a:rPr lang="en-US" kern="1200" dirty="0">
                <a:cs typeface="+mn-cs"/>
              </a:rPr>
              <a:t>Irregular </a:t>
            </a:r>
          </a:p>
          <a:p>
            <a:pPr lvl="2">
              <a:spcBef>
                <a:spcPct val="35000"/>
              </a:spcBef>
              <a:defRPr/>
            </a:pPr>
            <a:r>
              <a:rPr lang="en-US" sz="2000" kern="1200" dirty="0">
                <a:cs typeface="+mn-cs"/>
              </a:rPr>
              <a:t>The respirations vary or the rate changes frequently.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nSpc>
                <a:spcPct val="85000"/>
              </a:lnSpc>
              <a:defRPr/>
            </a:pPr>
            <a:r>
              <a:rPr lang="en-US" dirty="0">
                <a:cs typeface="+mj-cs"/>
              </a:rPr>
              <a:t>Respiratory System </a:t>
            </a:r>
            <a:r>
              <a:rPr lang="en-US" sz="2000" b="0" dirty="0">
                <a:cs typeface="+mj-cs"/>
              </a:rPr>
              <a:t>(4 of 7)</a:t>
            </a:r>
          </a:p>
        </p:txBody>
      </p:sp>
      <p:sp>
        <p:nvSpPr>
          <p:cNvPr id="108547" name="Rectangle 3"/>
          <p:cNvSpPr>
            <a:spLocks noGrp="1" noChangeArrowheads="1"/>
          </p:cNvSpPr>
          <p:nvPr>
            <p:ph type="body" idx="1"/>
          </p:nvPr>
        </p:nvSpPr>
        <p:spPr>
          <a:xfrm>
            <a:off x="925830" y="1490870"/>
            <a:ext cx="9488170" cy="4699047"/>
          </a:xfrm>
        </p:spPr>
        <p:txBody>
          <a:bodyPr rIns="228600"/>
          <a:lstStyle/>
          <a:p>
            <a:pPr>
              <a:spcBef>
                <a:spcPct val="35000"/>
              </a:spcBef>
            </a:pPr>
            <a:r>
              <a:rPr lang="en-US" altLang="en-US" dirty="0"/>
              <a:t>Quality of breathing</a:t>
            </a:r>
          </a:p>
          <a:p>
            <a:pPr lvl="1">
              <a:spcBef>
                <a:spcPct val="35000"/>
              </a:spcBef>
            </a:pPr>
            <a:r>
              <a:rPr lang="en-US" altLang="en-US" dirty="0"/>
              <a:t>Normal breathing is silent.</a:t>
            </a:r>
          </a:p>
          <a:p>
            <a:pPr lvl="1">
              <a:spcBef>
                <a:spcPct val="35000"/>
              </a:spcBef>
            </a:pPr>
            <a:r>
              <a:rPr lang="en-US" altLang="en-US" dirty="0"/>
              <a:t>Breathing accompanied by other sounds may indicate a significant respiratory problem.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lnSpc>
                <a:spcPct val="85000"/>
              </a:lnSpc>
              <a:defRPr/>
            </a:pPr>
            <a:r>
              <a:rPr lang="en-US" dirty="0">
                <a:cs typeface="+mj-cs"/>
              </a:rPr>
              <a:t>Respiratory System </a:t>
            </a:r>
            <a:r>
              <a:rPr lang="en-US" sz="2000" b="0" dirty="0">
                <a:cs typeface="+mj-cs"/>
              </a:rPr>
              <a:t>(5 of 7)</a:t>
            </a:r>
          </a:p>
        </p:txBody>
      </p:sp>
      <p:sp>
        <p:nvSpPr>
          <p:cNvPr id="109571" name="Rectangle 3"/>
          <p:cNvSpPr>
            <a:spLocks noGrp="1" noChangeArrowheads="1"/>
          </p:cNvSpPr>
          <p:nvPr>
            <p:ph type="body" idx="1"/>
          </p:nvPr>
        </p:nvSpPr>
        <p:spPr/>
        <p:txBody>
          <a:bodyPr rIns="228600"/>
          <a:lstStyle/>
          <a:p>
            <a:pPr>
              <a:spcBef>
                <a:spcPct val="35000"/>
              </a:spcBef>
            </a:pPr>
            <a:r>
              <a:rPr lang="en-US" altLang="en-US" dirty="0"/>
              <a:t>Depth of breathing</a:t>
            </a:r>
          </a:p>
          <a:p>
            <a:pPr lvl="1">
              <a:spcBef>
                <a:spcPct val="35000"/>
              </a:spcBef>
            </a:pPr>
            <a:r>
              <a:rPr lang="en-US" altLang="en-US" dirty="0"/>
              <a:t>Amount of air the patient exchanges depends on the rate and tidal volume.</a:t>
            </a:r>
          </a:p>
          <a:p>
            <a:r>
              <a:rPr lang="en-US" altLang="en-US" dirty="0"/>
              <a:t>Breath sounds</a:t>
            </a:r>
          </a:p>
          <a:p>
            <a:pPr lvl="1"/>
            <a:r>
              <a:rPr lang="en-US" altLang="en-US" dirty="0"/>
              <a:t>You can almost always hear breath sounds better from the patient</a:t>
            </a:r>
            <a:r>
              <a:rPr lang="ja-JP" altLang="en-US" dirty="0"/>
              <a:t>’</a:t>
            </a:r>
            <a:r>
              <a:rPr lang="en-US" altLang="ja-JP" dirty="0"/>
              <a:t>s back. </a:t>
            </a:r>
          </a:p>
          <a:p>
            <a:pPr lvl="1">
              <a:spcBef>
                <a:spcPct val="35000"/>
              </a:spcBef>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nSpc>
                <a:spcPct val="85000"/>
              </a:lnSpc>
              <a:defRPr/>
            </a:pPr>
            <a:r>
              <a:rPr lang="en-US" dirty="0">
                <a:cs typeface="+mj-cs"/>
              </a:rPr>
              <a:t>Respiratory System </a:t>
            </a:r>
            <a:r>
              <a:rPr lang="en-US" sz="2000" b="0" dirty="0">
                <a:cs typeface="+mj-cs"/>
              </a:rPr>
              <a:t>(6 of 7)</a:t>
            </a:r>
          </a:p>
        </p:txBody>
      </p:sp>
      <p:sp>
        <p:nvSpPr>
          <p:cNvPr id="2" name="Rectangle 1"/>
          <p:cNvSpPr/>
          <p:nvPr/>
        </p:nvSpPr>
        <p:spPr>
          <a:xfrm>
            <a:off x="1497591" y="4694702"/>
            <a:ext cx="8643938" cy="923330"/>
          </a:xfrm>
          <a:prstGeom prst="rect">
            <a:avLst/>
          </a:prstGeom>
        </p:spPr>
        <p:txBody>
          <a:bodyPr wrap="square">
            <a:spAutoFit/>
          </a:bodyPr>
          <a:lstStyle/>
          <a:p>
            <a:r>
              <a:rPr lang="en-US" b="1" dirty="0"/>
              <a:t>FIGURE 10-23 </a:t>
            </a:r>
            <a:r>
              <a:rPr lang="en-US" dirty="0"/>
              <a:t>Locations for auscultating breath sounds: both sides of the chest in multiple lung fields, as shown. </a:t>
            </a:r>
            <a:r>
              <a:rPr lang="en-US" b="1" dirty="0"/>
              <a:t>A. </a:t>
            </a:r>
            <a:r>
              <a:rPr lang="en-US" dirty="0"/>
              <a:t>Stethoscope position for auscultating the front of the chest. </a:t>
            </a:r>
            <a:r>
              <a:rPr lang="en-US" b="1" dirty="0"/>
              <a:t>B. </a:t>
            </a:r>
            <a:r>
              <a:rPr lang="en-US" dirty="0"/>
              <a:t>Stethoscope position for auscultating the back. </a:t>
            </a:r>
          </a:p>
        </p:txBody>
      </p:sp>
      <p:sp>
        <p:nvSpPr>
          <p:cNvPr id="3" name="Rectangle 2"/>
          <p:cNvSpPr/>
          <p:nvPr/>
        </p:nvSpPr>
        <p:spPr>
          <a:xfrm>
            <a:off x="1497591" y="5630182"/>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8194" name="Picture 2" descr="A: Photo A shows a paramedic inspecting a patient's heartbeat using a stethoscope. B: Photo B shows the paramedic now examining the patient's back using a stethoscop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590" y="1666122"/>
            <a:ext cx="8643938" cy="3028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nSpc>
                <a:spcPct val="85000"/>
              </a:lnSpc>
              <a:defRPr/>
            </a:pPr>
            <a:r>
              <a:rPr lang="en-US" dirty="0">
                <a:cs typeface="+mj-cs"/>
              </a:rPr>
              <a:t>Respiratory System </a:t>
            </a:r>
            <a:r>
              <a:rPr lang="en-US" sz="2000" b="0" dirty="0">
                <a:cs typeface="+mj-cs"/>
              </a:rPr>
              <a:t>(7 of 7)</a:t>
            </a:r>
          </a:p>
        </p:txBody>
      </p:sp>
      <p:sp>
        <p:nvSpPr>
          <p:cNvPr id="111619" name="Rectangle 3"/>
          <p:cNvSpPr>
            <a:spLocks noGrp="1" noChangeArrowheads="1"/>
          </p:cNvSpPr>
          <p:nvPr>
            <p:ph type="body" idx="1"/>
          </p:nvPr>
        </p:nvSpPr>
        <p:spPr/>
        <p:txBody>
          <a:bodyPr rIns="228600"/>
          <a:lstStyle/>
          <a:p>
            <a:pPr>
              <a:spcBef>
                <a:spcPct val="35000"/>
              </a:spcBef>
            </a:pPr>
            <a:r>
              <a:rPr lang="en-US" altLang="en-US" dirty="0"/>
              <a:t>What are you listening for?</a:t>
            </a:r>
          </a:p>
          <a:p>
            <a:pPr lvl="1">
              <a:spcBef>
                <a:spcPct val="35000"/>
              </a:spcBef>
            </a:pPr>
            <a:r>
              <a:rPr lang="en-US" altLang="en-US" dirty="0"/>
              <a:t>Normal breath sounds</a:t>
            </a:r>
          </a:p>
          <a:p>
            <a:pPr lvl="1">
              <a:spcBef>
                <a:spcPct val="35000"/>
              </a:spcBef>
            </a:pPr>
            <a:r>
              <a:rPr lang="en-US" altLang="en-US" dirty="0"/>
              <a:t>Snoring breath sounds</a:t>
            </a:r>
          </a:p>
          <a:p>
            <a:pPr lvl="1">
              <a:spcBef>
                <a:spcPct val="35000"/>
              </a:spcBef>
            </a:pPr>
            <a:r>
              <a:rPr lang="en-US" altLang="en-US" dirty="0"/>
              <a:t>Wheezing breath sounds</a:t>
            </a:r>
          </a:p>
          <a:p>
            <a:pPr lvl="1">
              <a:spcBef>
                <a:spcPct val="35000"/>
              </a:spcBef>
            </a:pPr>
            <a:r>
              <a:rPr lang="en-US" altLang="en-US" dirty="0"/>
              <a:t>Crackles</a:t>
            </a:r>
          </a:p>
          <a:p>
            <a:pPr lvl="1">
              <a:spcBef>
                <a:spcPct val="35000"/>
              </a:spcBef>
            </a:pPr>
            <a:r>
              <a:rPr lang="en-US" altLang="en-US" dirty="0"/>
              <a:t>Rhonchi</a:t>
            </a:r>
          </a:p>
          <a:p>
            <a:pPr lvl="1">
              <a:spcBef>
                <a:spcPct val="35000"/>
              </a:spcBef>
            </a:pPr>
            <a:r>
              <a:rPr lang="en-US" altLang="en-US" dirty="0"/>
              <a:t>Stridor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a:lnSpc>
                <a:spcPct val="85000"/>
              </a:lnSpc>
              <a:defRPr/>
            </a:pPr>
            <a:r>
              <a:rPr lang="en-US" dirty="0">
                <a:cs typeface="+mj-cs"/>
              </a:rPr>
              <a:t>Cardiovascular System </a:t>
            </a:r>
            <a:r>
              <a:rPr lang="en-US" sz="2000" b="0" dirty="0">
                <a:cs typeface="+mj-cs"/>
              </a:rPr>
              <a:t>(1 of 10)</a:t>
            </a:r>
          </a:p>
        </p:txBody>
      </p:sp>
      <p:sp>
        <p:nvSpPr>
          <p:cNvPr id="112643" name="Content Placeholder 2"/>
          <p:cNvSpPr>
            <a:spLocks noGrp="1"/>
          </p:cNvSpPr>
          <p:nvPr>
            <p:ph type="body" idx="1"/>
          </p:nvPr>
        </p:nvSpPr>
        <p:spPr/>
        <p:txBody>
          <a:bodyPr rIns="228600"/>
          <a:lstStyle/>
          <a:p>
            <a:pPr>
              <a:spcBef>
                <a:spcPct val="35000"/>
              </a:spcBef>
            </a:pPr>
            <a:r>
              <a:rPr lang="en-US" altLang="en-US" dirty="0"/>
              <a:t>Look for trauma to the chest and listen for breath sounds. </a:t>
            </a:r>
          </a:p>
          <a:p>
            <a:pPr>
              <a:spcBef>
                <a:spcPct val="35000"/>
              </a:spcBef>
            </a:pPr>
            <a:r>
              <a:rPr lang="en-US" altLang="en-US" dirty="0"/>
              <a:t>Consider the pulse, respiratory rate, and blood pressure.</a:t>
            </a:r>
          </a:p>
          <a:p>
            <a:pPr>
              <a:spcBef>
                <a:spcPct val="35000"/>
              </a:spcBef>
            </a:pPr>
            <a:r>
              <a:rPr lang="en-US" altLang="en-US" dirty="0"/>
              <a:t>Pay attention to rate, quality, and rhythm.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a:lnSpc>
                <a:spcPct val="85000"/>
              </a:lnSpc>
              <a:defRPr/>
            </a:pPr>
            <a:r>
              <a:rPr lang="en-US" dirty="0">
                <a:cs typeface="+mj-cs"/>
              </a:rPr>
              <a:t>Cardiovascular System </a:t>
            </a:r>
            <a:r>
              <a:rPr lang="en-US" sz="2000" b="0" dirty="0">
                <a:cs typeface="+mj-cs"/>
              </a:rPr>
              <a:t>(2 of 10)</a:t>
            </a:r>
          </a:p>
        </p:txBody>
      </p:sp>
      <p:sp>
        <p:nvSpPr>
          <p:cNvPr id="113667" name="Content Placeholder 2"/>
          <p:cNvSpPr>
            <a:spLocks noGrp="1"/>
          </p:cNvSpPr>
          <p:nvPr>
            <p:ph type="body" idx="1"/>
          </p:nvPr>
        </p:nvSpPr>
        <p:spPr/>
        <p:txBody>
          <a:bodyPr rIns="228600"/>
          <a:lstStyle/>
          <a:p>
            <a:pPr>
              <a:spcBef>
                <a:spcPct val="35000"/>
              </a:spcBef>
            </a:pPr>
            <a:r>
              <a:rPr lang="en-US" altLang="en-US" dirty="0"/>
              <a:t>Consider your findings when assessing the skin.</a:t>
            </a:r>
          </a:p>
          <a:p>
            <a:pPr>
              <a:spcBef>
                <a:spcPct val="35000"/>
              </a:spcBef>
            </a:pPr>
            <a:r>
              <a:rPr lang="en-US" altLang="en-US" dirty="0"/>
              <a:t>Check and compare distal pulses.</a:t>
            </a:r>
          </a:p>
          <a:p>
            <a:pPr>
              <a:spcBef>
                <a:spcPct val="35000"/>
              </a:spcBef>
            </a:pPr>
            <a:r>
              <a:rPr lang="en-US" altLang="en-US" dirty="0"/>
              <a:t>Consider auscultation for abnormal heart sounds.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type="body" idx="1"/>
          </p:nvPr>
        </p:nvSpPr>
        <p:spPr/>
        <p:txBody>
          <a:bodyPr rIns="228600"/>
          <a:lstStyle/>
          <a:p>
            <a:pPr marL="0" indent="0">
              <a:spcBef>
                <a:spcPct val="35000"/>
              </a:spcBef>
              <a:buNone/>
            </a:pPr>
            <a:r>
              <a:rPr lang="en-US" altLang="en-US" b="1" dirty="0"/>
              <a:t>Reassessment</a:t>
            </a:r>
          </a:p>
          <a:p>
            <a:pPr eaLnBrk="1" hangingPunct="1">
              <a:spcBef>
                <a:spcPct val="35000"/>
              </a:spcBef>
            </a:pPr>
            <a:r>
              <a:rPr lang="en-US" altLang="en-US" dirty="0"/>
              <a:t>How and when to reassess patients</a:t>
            </a:r>
          </a:p>
          <a:p>
            <a:pPr eaLnBrk="1" hangingPunct="1">
              <a:spcBef>
                <a:spcPct val="35000"/>
              </a:spcBef>
            </a:pPr>
            <a:r>
              <a:rPr lang="en-US" altLang="en-US" dirty="0"/>
              <a:t>How and when to perform a reassessment for all patient situations</a:t>
            </a:r>
          </a:p>
        </p:txBody>
      </p:sp>
      <p:sp>
        <p:nvSpPr>
          <p:cNvPr id="2" name="Title 1"/>
          <p:cNvSpPr>
            <a:spLocks noGrp="1"/>
          </p:cNvSpPr>
          <p:nvPr>
            <p:ph type="title"/>
          </p:nvPr>
        </p:nvSpPr>
        <p:spPr/>
        <p:txBody>
          <a:bodyPr/>
          <a:lstStyle/>
          <a:p>
            <a:r>
              <a:rPr lang="en-US" altLang="en-US" dirty="0"/>
              <a:t>National EMS Education Standard Competencies </a:t>
            </a:r>
            <a:r>
              <a:rPr lang="en-US" altLang="en-US" sz="2000" b="0" dirty="0"/>
              <a:t>(10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a:lnSpc>
                <a:spcPct val="85000"/>
              </a:lnSpc>
              <a:defRPr/>
            </a:pPr>
            <a:r>
              <a:rPr lang="en-US" dirty="0">
                <a:cs typeface="+mj-cs"/>
              </a:rPr>
              <a:t>Cardiovascular System </a:t>
            </a:r>
            <a:r>
              <a:rPr lang="en-US" sz="2000" b="0" dirty="0">
                <a:cs typeface="+mj-cs"/>
              </a:rPr>
              <a:t>(3 of 10)</a:t>
            </a:r>
          </a:p>
        </p:txBody>
      </p:sp>
      <p:sp>
        <p:nvSpPr>
          <p:cNvPr id="114691" name="Content Placeholder 2"/>
          <p:cNvSpPr>
            <a:spLocks noGrp="1"/>
          </p:cNvSpPr>
          <p:nvPr>
            <p:ph type="body" idx="1"/>
          </p:nvPr>
        </p:nvSpPr>
        <p:spPr>
          <a:xfrm>
            <a:off x="6604000" y="1447800"/>
            <a:ext cx="4813300" cy="4800600"/>
          </a:xfrm>
        </p:spPr>
        <p:txBody>
          <a:bodyPr rIns="228600"/>
          <a:lstStyle/>
          <a:p>
            <a:pPr>
              <a:spcBef>
                <a:spcPct val="35000"/>
              </a:spcBef>
            </a:pPr>
            <a:r>
              <a:rPr lang="en-US" altLang="en-US" dirty="0"/>
              <a:t>Pulse rate</a:t>
            </a:r>
          </a:p>
          <a:p>
            <a:pPr lvl="1">
              <a:spcBef>
                <a:spcPct val="35000"/>
              </a:spcBef>
            </a:pPr>
            <a:r>
              <a:rPr lang="en-US" altLang="en-US" dirty="0"/>
              <a:t>Normal resting pulse for an adult is between 60 and 100 beats/min.</a:t>
            </a:r>
          </a:p>
          <a:p>
            <a:pPr lvl="1">
              <a:spcBef>
                <a:spcPct val="35000"/>
              </a:spcBef>
            </a:pPr>
            <a:r>
              <a:rPr lang="en-US" altLang="en-US" dirty="0"/>
              <a:t>The younger the patient, the faster the pulse.</a:t>
            </a:r>
          </a:p>
        </p:txBody>
      </p:sp>
      <p:pic>
        <p:nvPicPr>
          <p:cNvPr id="5" name="Picture 2" descr="The table shows two columns and four rows. The column headers are age and range (beats per minute). Row entries are as follows. Row 1. Adults and children (older than 10 years): 60 to 100. Row 2. Preschoolers and school-aged children (2 years to 10 years): 60 to 140. Row 3. Infants and toddlers (3 months to 2 years): 100 to 190. Row 4. Infants (up to 3 months of age): 85 to 205. Text below the table reads, Data from Pediatric Advanced Life Support, 2015, American Heart Association, Dallas, T X.&#10;" title="A table is titled normal ranges for pulse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3" y="1443308"/>
            <a:ext cx="5429933" cy="47860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lnSpc>
                <a:spcPct val="85000"/>
              </a:lnSpc>
              <a:defRPr/>
            </a:pPr>
            <a:r>
              <a:rPr lang="en-US" dirty="0">
                <a:cs typeface="+mj-cs"/>
              </a:rPr>
              <a:t>Cardiovascular System </a:t>
            </a:r>
            <a:r>
              <a:rPr lang="en-US" sz="2000" b="0" dirty="0">
                <a:cs typeface="+mj-cs"/>
              </a:rPr>
              <a:t>(4 of 10)</a:t>
            </a:r>
          </a:p>
        </p:txBody>
      </p:sp>
      <p:sp>
        <p:nvSpPr>
          <p:cNvPr id="115715" name="Content Placeholder 2"/>
          <p:cNvSpPr>
            <a:spLocks noGrp="1"/>
          </p:cNvSpPr>
          <p:nvPr>
            <p:ph type="body" idx="1"/>
          </p:nvPr>
        </p:nvSpPr>
        <p:spPr/>
        <p:txBody>
          <a:bodyPr rIns="228600"/>
          <a:lstStyle/>
          <a:p>
            <a:pPr>
              <a:spcBef>
                <a:spcPct val="35000"/>
              </a:spcBef>
            </a:pPr>
            <a:r>
              <a:rPr lang="en-US" altLang="en-US" dirty="0"/>
              <a:t>Pulse quality</a:t>
            </a:r>
          </a:p>
          <a:p>
            <a:pPr lvl="1">
              <a:spcBef>
                <a:spcPct val="35000"/>
              </a:spcBef>
            </a:pPr>
            <a:r>
              <a:rPr lang="en-US" altLang="en-US" dirty="0"/>
              <a:t>Describe a stronger than normal pulse as </a:t>
            </a:r>
            <a:r>
              <a:rPr lang="ja-JP" altLang="en-US"/>
              <a:t>“</a:t>
            </a:r>
            <a:r>
              <a:rPr lang="en-US" altLang="ja-JP" dirty="0"/>
              <a:t>bounding.</a:t>
            </a:r>
            <a:r>
              <a:rPr lang="ja-JP" altLang="en-US"/>
              <a:t>”</a:t>
            </a:r>
            <a:endParaRPr lang="en-US" altLang="ja-JP" dirty="0"/>
          </a:p>
          <a:p>
            <a:pPr lvl="1">
              <a:spcBef>
                <a:spcPct val="35000"/>
              </a:spcBef>
            </a:pPr>
            <a:r>
              <a:rPr lang="en-US" altLang="en-US" dirty="0"/>
              <a:t>A pulse that is weak and difficult to feel is described as </a:t>
            </a:r>
            <a:r>
              <a:rPr lang="ja-JP" altLang="en-US"/>
              <a:t>“</a:t>
            </a:r>
            <a:r>
              <a:rPr lang="en-US" altLang="ja-JP" dirty="0"/>
              <a:t>weak</a:t>
            </a:r>
            <a:r>
              <a:rPr lang="ja-JP" altLang="en-US"/>
              <a:t>”</a:t>
            </a:r>
            <a:r>
              <a:rPr lang="en-US" altLang="ja-JP" dirty="0"/>
              <a:t> or </a:t>
            </a:r>
            <a:r>
              <a:rPr lang="ja-JP" altLang="en-US"/>
              <a:t>“</a:t>
            </a:r>
            <a:r>
              <a:rPr lang="en-US" altLang="ja-JP" dirty="0"/>
              <a:t>thready.</a:t>
            </a:r>
            <a:r>
              <a:rPr lang="ja-JP" altLang="en-US"/>
              <a: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a:lnSpc>
                <a:spcPct val="85000"/>
              </a:lnSpc>
              <a:defRPr/>
            </a:pPr>
            <a:r>
              <a:rPr lang="en-US" dirty="0">
                <a:cs typeface="+mj-cs"/>
              </a:rPr>
              <a:t>Cardiovascular System </a:t>
            </a:r>
            <a:r>
              <a:rPr lang="en-US" sz="2000" b="0" dirty="0">
                <a:cs typeface="+mj-cs"/>
              </a:rPr>
              <a:t>(5 of 10)</a:t>
            </a:r>
          </a:p>
        </p:txBody>
      </p:sp>
      <p:sp>
        <p:nvSpPr>
          <p:cNvPr id="116739" name="Content Placeholder 2"/>
          <p:cNvSpPr>
            <a:spLocks noGrp="1"/>
          </p:cNvSpPr>
          <p:nvPr>
            <p:ph type="body" idx="1"/>
          </p:nvPr>
        </p:nvSpPr>
        <p:spPr/>
        <p:txBody>
          <a:bodyPr rIns="228600"/>
          <a:lstStyle/>
          <a:p>
            <a:pPr>
              <a:spcBef>
                <a:spcPct val="35000"/>
              </a:spcBef>
            </a:pPr>
            <a:r>
              <a:rPr lang="en-US" altLang="en-US" dirty="0"/>
              <a:t>Pulse rhythm</a:t>
            </a:r>
          </a:p>
          <a:p>
            <a:pPr lvl="1">
              <a:spcBef>
                <a:spcPct val="35000"/>
              </a:spcBef>
            </a:pPr>
            <a:r>
              <a:rPr lang="en-US" altLang="en-US" dirty="0"/>
              <a:t>Regular </a:t>
            </a:r>
          </a:p>
          <a:p>
            <a:pPr lvl="2">
              <a:spcBef>
                <a:spcPct val="35000"/>
              </a:spcBef>
            </a:pPr>
            <a:r>
              <a:rPr lang="en-US" altLang="en-US" sz="2000" dirty="0"/>
              <a:t>The interval between each contraction should be the same.</a:t>
            </a:r>
          </a:p>
          <a:p>
            <a:pPr lvl="2">
              <a:spcBef>
                <a:spcPct val="35000"/>
              </a:spcBef>
            </a:pPr>
            <a:r>
              <a:rPr lang="en-US" altLang="en-US" sz="2000" dirty="0"/>
              <a:t>The pulse should occur at a constant, regular rhythm. </a:t>
            </a:r>
          </a:p>
          <a:p>
            <a:pPr lvl="1">
              <a:spcBef>
                <a:spcPct val="35000"/>
              </a:spcBef>
            </a:pPr>
            <a:r>
              <a:rPr lang="en-US" altLang="en-US" dirty="0"/>
              <a:t>Irregular</a:t>
            </a:r>
          </a:p>
          <a:p>
            <a:pPr lvl="2">
              <a:spcBef>
                <a:spcPct val="35000"/>
              </a:spcBef>
            </a:pPr>
            <a:r>
              <a:rPr lang="en-US" altLang="en-US" sz="2000" dirty="0"/>
              <a:t>If the heart periodically has an early or late beat.</a:t>
            </a:r>
          </a:p>
          <a:p>
            <a:pPr lvl="2">
              <a:spcBef>
                <a:spcPct val="35000"/>
              </a:spcBef>
            </a:pPr>
            <a:r>
              <a:rPr lang="en-US" altLang="en-US" sz="2000" dirty="0"/>
              <a:t>If a pulse beat is missed.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a:lnSpc>
                <a:spcPct val="85000"/>
              </a:lnSpc>
              <a:defRPr/>
            </a:pPr>
            <a:r>
              <a:rPr lang="en-US" dirty="0">
                <a:cs typeface="+mj-cs"/>
              </a:rPr>
              <a:t>Cardiovascular System </a:t>
            </a:r>
            <a:r>
              <a:rPr lang="en-US" sz="2000" b="0" dirty="0">
                <a:cs typeface="+mj-cs"/>
              </a:rPr>
              <a:t>(6 of 10)</a:t>
            </a:r>
          </a:p>
        </p:txBody>
      </p:sp>
      <p:sp>
        <p:nvSpPr>
          <p:cNvPr id="117763" name="Content Placeholder 2"/>
          <p:cNvSpPr>
            <a:spLocks noGrp="1"/>
          </p:cNvSpPr>
          <p:nvPr>
            <p:ph type="body" idx="1"/>
          </p:nvPr>
        </p:nvSpPr>
        <p:spPr/>
        <p:txBody>
          <a:bodyPr rIns="228600"/>
          <a:lstStyle/>
          <a:p>
            <a:pPr>
              <a:spcBef>
                <a:spcPct val="35000"/>
              </a:spcBef>
            </a:pPr>
            <a:r>
              <a:rPr lang="en-US" altLang="en-US" dirty="0"/>
              <a:t>Blood pressure</a:t>
            </a:r>
          </a:p>
          <a:p>
            <a:pPr lvl="1">
              <a:spcBef>
                <a:spcPct val="35000"/>
              </a:spcBef>
            </a:pPr>
            <a:r>
              <a:rPr lang="en-US" altLang="en-US" dirty="0"/>
              <a:t>Pressure of circulating blood against the walls of the arteries</a:t>
            </a:r>
          </a:p>
          <a:p>
            <a:pPr lvl="1">
              <a:spcBef>
                <a:spcPct val="35000"/>
              </a:spcBef>
            </a:pPr>
            <a:r>
              <a:rPr lang="en-US" altLang="en-US" dirty="0"/>
              <a:t>A drop in blood pressure may indicate:</a:t>
            </a:r>
          </a:p>
          <a:p>
            <a:pPr lvl="2">
              <a:spcBef>
                <a:spcPts val="900"/>
              </a:spcBef>
            </a:pPr>
            <a:r>
              <a:rPr lang="en-US" altLang="en-US" sz="2000" dirty="0"/>
              <a:t>A loss of blood or fluid components </a:t>
            </a:r>
          </a:p>
          <a:p>
            <a:pPr lvl="2">
              <a:spcBef>
                <a:spcPts val="900"/>
              </a:spcBef>
            </a:pPr>
            <a:r>
              <a:rPr lang="en-US" altLang="en-US" sz="2000" dirty="0"/>
              <a:t>A loss of vascular tone and sufficient arterial constriction</a:t>
            </a:r>
          </a:p>
          <a:p>
            <a:pPr lvl="2">
              <a:spcBef>
                <a:spcPts val="900"/>
              </a:spcBef>
            </a:pPr>
            <a:r>
              <a:rPr lang="en-US" altLang="en-US" sz="2000" dirty="0"/>
              <a:t>A cardiac pumping problem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a:lnSpc>
                <a:spcPct val="85000"/>
              </a:lnSpc>
              <a:defRPr/>
            </a:pPr>
            <a:r>
              <a:rPr lang="en-US" dirty="0">
                <a:cs typeface="+mj-cs"/>
              </a:rPr>
              <a:t>Cardiovascular System </a:t>
            </a:r>
            <a:r>
              <a:rPr lang="en-US" sz="2000" b="0" dirty="0">
                <a:cs typeface="+mj-cs"/>
              </a:rPr>
              <a:t>(7 of 10)</a:t>
            </a:r>
          </a:p>
        </p:txBody>
      </p:sp>
      <p:sp>
        <p:nvSpPr>
          <p:cNvPr id="118787" name="Content Placeholder 2"/>
          <p:cNvSpPr>
            <a:spLocks noGrp="1"/>
          </p:cNvSpPr>
          <p:nvPr>
            <p:ph type="body" idx="1"/>
          </p:nvPr>
        </p:nvSpPr>
        <p:spPr/>
        <p:txBody>
          <a:bodyPr rIns="228600"/>
          <a:lstStyle/>
          <a:p>
            <a:pPr>
              <a:spcBef>
                <a:spcPct val="35000"/>
              </a:spcBef>
            </a:pPr>
            <a:r>
              <a:rPr lang="en-US" altLang="en-US" dirty="0"/>
              <a:t>Blood pressure (cont</a:t>
            </a:r>
            <a:r>
              <a:rPr lang="ja-JP" altLang="en-US" dirty="0"/>
              <a:t>’</a:t>
            </a:r>
            <a:r>
              <a:rPr lang="en-US" altLang="ja-JP" dirty="0"/>
              <a:t>d)</a:t>
            </a:r>
          </a:p>
          <a:p>
            <a:pPr lvl="1">
              <a:spcBef>
                <a:spcPct val="35000"/>
              </a:spcBef>
            </a:pPr>
            <a:r>
              <a:rPr lang="en-US" altLang="en-US" dirty="0"/>
              <a:t>Decreased blood pressure is a late sign of shock.</a:t>
            </a:r>
          </a:p>
          <a:p>
            <a:pPr lvl="1">
              <a:spcBef>
                <a:spcPct val="35000"/>
              </a:spcBef>
            </a:pPr>
            <a:r>
              <a:rPr lang="en-US" altLang="en-US" dirty="0"/>
              <a:t>Abnormally high blood pressure may result in a rupture or other critical damage in the arterial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lnSpc>
                <a:spcPct val="85000"/>
              </a:lnSpc>
              <a:defRPr/>
            </a:pPr>
            <a:r>
              <a:rPr lang="en-US" dirty="0">
                <a:cs typeface="+mj-cs"/>
              </a:rPr>
              <a:t>Cardiovascular System </a:t>
            </a:r>
            <a:r>
              <a:rPr lang="en-US" sz="2000" b="0" dirty="0">
                <a:cs typeface="+mj-cs"/>
              </a:rPr>
              <a:t>(8 of 10)</a:t>
            </a:r>
          </a:p>
        </p:txBody>
      </p:sp>
      <p:sp>
        <p:nvSpPr>
          <p:cNvPr id="119811" name="Rectangle 3"/>
          <p:cNvSpPr>
            <a:spLocks noGrp="1" noChangeArrowheads="1"/>
          </p:cNvSpPr>
          <p:nvPr>
            <p:ph type="body" idx="1"/>
          </p:nvPr>
        </p:nvSpPr>
        <p:spPr/>
        <p:txBody>
          <a:bodyPr rIns="228600"/>
          <a:lstStyle/>
          <a:p>
            <a:pPr>
              <a:spcBef>
                <a:spcPct val="35000"/>
              </a:spcBef>
            </a:pPr>
            <a:r>
              <a:rPr lang="en-US" altLang="en-US" dirty="0"/>
              <a:t>A blood pressure cuff with gauge contains the following components:</a:t>
            </a:r>
          </a:p>
          <a:p>
            <a:pPr lvl="1">
              <a:spcBef>
                <a:spcPct val="35000"/>
              </a:spcBef>
            </a:pPr>
            <a:r>
              <a:rPr lang="en-US" altLang="en-US" dirty="0"/>
              <a:t>A wide outer cuff</a:t>
            </a:r>
          </a:p>
          <a:p>
            <a:pPr lvl="1">
              <a:spcBef>
                <a:spcPct val="35000"/>
              </a:spcBef>
            </a:pPr>
            <a:r>
              <a:rPr lang="en-US" altLang="en-US" dirty="0"/>
              <a:t>An inflatable wide bladder</a:t>
            </a:r>
          </a:p>
          <a:p>
            <a:pPr lvl="1">
              <a:spcBef>
                <a:spcPct val="35000"/>
              </a:spcBef>
            </a:pPr>
            <a:r>
              <a:rPr lang="en-US" altLang="en-US" dirty="0"/>
              <a:t>A ball-pump with a one-way valve</a:t>
            </a:r>
          </a:p>
          <a:p>
            <a:pPr lvl="1">
              <a:spcBef>
                <a:spcPct val="35000"/>
              </a:spcBef>
            </a:pPr>
            <a:r>
              <a:rPr lang="en-US" altLang="en-US" dirty="0"/>
              <a:t>A pressure gauge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lnSpc>
                <a:spcPct val="85000"/>
              </a:lnSpc>
              <a:defRPr/>
            </a:pPr>
            <a:r>
              <a:rPr lang="en-US" dirty="0">
                <a:cs typeface="+mj-cs"/>
              </a:rPr>
              <a:t>Cardiovascular System </a:t>
            </a:r>
            <a:r>
              <a:rPr lang="en-US" sz="2000" b="0" dirty="0">
                <a:cs typeface="+mj-cs"/>
              </a:rPr>
              <a:t>(9 of 10)</a:t>
            </a:r>
          </a:p>
        </p:txBody>
      </p:sp>
      <p:sp>
        <p:nvSpPr>
          <p:cNvPr id="120835" name="Rectangle 3"/>
          <p:cNvSpPr>
            <a:spLocks noGrp="1" noChangeArrowheads="1"/>
          </p:cNvSpPr>
          <p:nvPr>
            <p:ph type="body" idx="1"/>
          </p:nvPr>
        </p:nvSpPr>
        <p:spPr>
          <a:xfrm>
            <a:off x="6096000" y="1447800"/>
            <a:ext cx="5181600" cy="4800600"/>
          </a:xfrm>
        </p:spPr>
        <p:txBody>
          <a:bodyPr rIns="228600"/>
          <a:lstStyle/>
          <a:p>
            <a:pPr>
              <a:spcBef>
                <a:spcPct val="35000"/>
              </a:spcBef>
            </a:pPr>
            <a:r>
              <a:rPr lang="en-US" altLang="en-US" dirty="0"/>
              <a:t>Auscultation is the most common means of measuring blood pressure. </a:t>
            </a:r>
          </a:p>
          <a:p>
            <a:pPr>
              <a:spcBef>
                <a:spcPct val="35000"/>
              </a:spcBef>
            </a:pPr>
            <a:r>
              <a:rPr lang="en-US" altLang="en-US" dirty="0"/>
              <a:t>Palpation method does not depend on the ability to hear sounds. </a:t>
            </a:r>
          </a:p>
        </p:txBody>
      </p:sp>
      <p:pic>
        <p:nvPicPr>
          <p:cNvPr id="11268" name="Picture 4" descr="Photo shows a paramedic applying a cuff on a patient's arm to check their blood pres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74" y="1410868"/>
            <a:ext cx="4904510" cy="28733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2674" y="4310490"/>
            <a:ext cx="4904510" cy="1754326"/>
          </a:xfrm>
          <a:prstGeom prst="rect">
            <a:avLst/>
          </a:prstGeom>
        </p:spPr>
        <p:txBody>
          <a:bodyPr wrap="square">
            <a:spAutoFit/>
          </a:bodyPr>
          <a:lstStyle/>
          <a:p>
            <a:r>
              <a:rPr lang="en-US" dirty="0"/>
              <a:t>Follow standard precautions. Check for a dialysis</a:t>
            </a:r>
          </a:p>
          <a:p>
            <a:r>
              <a:rPr lang="en-US" dirty="0"/>
              <a:t>fistula, central line, previous mastectomy, and</a:t>
            </a:r>
          </a:p>
          <a:p>
            <a:r>
              <a:rPr lang="en-US" dirty="0"/>
              <a:t>injury to the arm. If any are present, use the</a:t>
            </a:r>
          </a:p>
          <a:p>
            <a:r>
              <a:rPr lang="en-US" dirty="0"/>
              <a:t>brachial artery on the other arm. Apply the cuff</a:t>
            </a:r>
          </a:p>
          <a:p>
            <a:r>
              <a:rPr lang="en-US" dirty="0"/>
              <a:t>snugly. The lower border of the cuff should be</a:t>
            </a:r>
          </a:p>
          <a:p>
            <a:r>
              <a:rPr lang="en-US" dirty="0"/>
              <a:t>about 1 inch (2.5 cm) above the </a:t>
            </a:r>
            <a:r>
              <a:rPr lang="en-US" dirty="0" err="1"/>
              <a:t>antecubital</a:t>
            </a:r>
            <a:r>
              <a:rPr lang="en-US" dirty="0"/>
              <a:t> space.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a:lnSpc>
                <a:spcPct val="85000"/>
              </a:lnSpc>
              <a:defRPr/>
            </a:pPr>
            <a:r>
              <a:rPr lang="en-US" dirty="0">
                <a:cs typeface="+mj-cs"/>
              </a:rPr>
              <a:t>Cardiovascular System </a:t>
            </a:r>
            <a:r>
              <a:rPr lang="en-US" sz="2000" b="0" dirty="0">
                <a:cs typeface="+mj-cs"/>
              </a:rPr>
              <a:t>(10 of 10)</a:t>
            </a:r>
          </a:p>
        </p:txBody>
      </p:sp>
      <p:sp>
        <p:nvSpPr>
          <p:cNvPr id="121859" name="Rectangle 3"/>
          <p:cNvSpPr>
            <a:spLocks noGrp="1" noChangeArrowheads="1"/>
          </p:cNvSpPr>
          <p:nvPr>
            <p:ph type="body" idx="1"/>
          </p:nvPr>
        </p:nvSpPr>
        <p:spPr>
          <a:xfrm>
            <a:off x="6115050" y="1490870"/>
            <a:ext cx="5097780" cy="4699047"/>
          </a:xfrm>
        </p:spPr>
        <p:txBody>
          <a:bodyPr rIns="0"/>
          <a:lstStyle/>
          <a:p>
            <a:pPr>
              <a:spcBef>
                <a:spcPct val="35000"/>
              </a:spcBef>
            </a:pPr>
            <a:r>
              <a:rPr lang="en-US" altLang="en-US" dirty="0"/>
              <a:t>Normal blood pressure</a:t>
            </a:r>
          </a:p>
          <a:p>
            <a:pPr lvl="1">
              <a:spcBef>
                <a:spcPct val="35000"/>
              </a:spcBef>
            </a:pPr>
            <a:r>
              <a:rPr lang="en-US" altLang="en-US" sz="2300" dirty="0"/>
              <a:t>Hypotension: Blood pressure is</a:t>
            </a:r>
          </a:p>
          <a:p>
            <a:pPr marL="457200" lvl="1" indent="0">
              <a:spcBef>
                <a:spcPct val="35000"/>
              </a:spcBef>
              <a:buNone/>
            </a:pPr>
            <a:r>
              <a:rPr lang="en-US" altLang="en-US" sz="2300" dirty="0"/>
              <a:t>   lower than normal.</a:t>
            </a:r>
          </a:p>
          <a:p>
            <a:pPr lvl="1">
              <a:spcBef>
                <a:spcPct val="35000"/>
              </a:spcBef>
            </a:pPr>
            <a:r>
              <a:rPr lang="en-US" altLang="en-US" sz="2300" dirty="0"/>
              <a:t>Hypertension: Blood pressure is</a:t>
            </a:r>
          </a:p>
          <a:p>
            <a:pPr marL="457200" lvl="1" indent="0">
              <a:spcBef>
                <a:spcPct val="35000"/>
              </a:spcBef>
              <a:buNone/>
            </a:pPr>
            <a:r>
              <a:rPr lang="en-US" altLang="en-US" sz="2300" dirty="0"/>
              <a:t>   higher than normal.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13" y="1523048"/>
            <a:ext cx="5094145" cy="4441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lnSpc>
                <a:spcPct val="85000"/>
              </a:lnSpc>
              <a:defRPr/>
            </a:pPr>
            <a:r>
              <a:rPr lang="en-US" dirty="0">
                <a:cs typeface="+mj-cs"/>
              </a:rPr>
              <a:t>Neurologic System </a:t>
            </a:r>
            <a:r>
              <a:rPr lang="en-US" sz="2000" b="0" dirty="0">
                <a:cs typeface="+mj-cs"/>
              </a:rPr>
              <a:t>(1 of 2)</a:t>
            </a:r>
          </a:p>
        </p:txBody>
      </p:sp>
      <p:sp>
        <p:nvSpPr>
          <p:cNvPr id="122883" name="Rectangle 3"/>
          <p:cNvSpPr>
            <a:spLocks noGrp="1" noChangeArrowheads="1"/>
          </p:cNvSpPr>
          <p:nvPr>
            <p:ph type="body" idx="1"/>
          </p:nvPr>
        </p:nvSpPr>
        <p:spPr/>
        <p:txBody>
          <a:bodyPr rIns="228600"/>
          <a:lstStyle/>
          <a:p>
            <a:pPr>
              <a:spcBef>
                <a:spcPct val="35000"/>
              </a:spcBef>
            </a:pPr>
            <a:r>
              <a:rPr lang="en-US" altLang="en-US" dirty="0"/>
              <a:t>Neurologic assessment</a:t>
            </a:r>
          </a:p>
          <a:p>
            <a:pPr lvl="1">
              <a:spcBef>
                <a:spcPct val="35000"/>
              </a:spcBef>
            </a:pPr>
            <a:r>
              <a:rPr lang="en-US" altLang="en-US" dirty="0"/>
              <a:t>Should be performed with any patient who has:</a:t>
            </a:r>
          </a:p>
          <a:p>
            <a:pPr lvl="2">
              <a:spcBef>
                <a:spcPts val="900"/>
              </a:spcBef>
            </a:pPr>
            <a:r>
              <a:rPr lang="en-US" altLang="en-US" sz="2000" dirty="0"/>
              <a:t>Changes in mental status</a:t>
            </a:r>
          </a:p>
          <a:p>
            <a:pPr lvl="2">
              <a:spcBef>
                <a:spcPts val="900"/>
              </a:spcBef>
            </a:pPr>
            <a:r>
              <a:rPr lang="en-US" altLang="en-US" sz="2000" dirty="0"/>
              <a:t>A possible head injury</a:t>
            </a:r>
          </a:p>
          <a:p>
            <a:pPr lvl="2">
              <a:spcBef>
                <a:spcPts val="900"/>
              </a:spcBef>
            </a:pPr>
            <a:r>
              <a:rPr lang="en-US" altLang="en-US" sz="2000" dirty="0"/>
              <a:t>Stupor</a:t>
            </a:r>
          </a:p>
          <a:p>
            <a:pPr lvl="2">
              <a:spcBef>
                <a:spcPts val="900"/>
              </a:spcBef>
            </a:pPr>
            <a:r>
              <a:rPr lang="en-US" altLang="en-US" sz="2000" dirty="0"/>
              <a:t>Dizziness/drowsiness</a:t>
            </a:r>
          </a:p>
          <a:p>
            <a:pPr lvl="2">
              <a:spcBef>
                <a:spcPts val="900"/>
              </a:spcBef>
            </a:pPr>
            <a:r>
              <a:rPr lang="en-US" altLang="en-US" sz="2000" dirty="0"/>
              <a:t>Syncope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lnSpc>
                <a:spcPct val="85000"/>
              </a:lnSpc>
              <a:defRPr/>
            </a:pPr>
            <a:r>
              <a:rPr lang="en-US" dirty="0">
                <a:cs typeface="+mj-cs"/>
              </a:rPr>
              <a:t>Neurologic System </a:t>
            </a:r>
            <a:r>
              <a:rPr lang="en-US" sz="2000" b="0" dirty="0">
                <a:cs typeface="+mj-cs"/>
              </a:rPr>
              <a:t>(2 of 2)</a:t>
            </a:r>
          </a:p>
        </p:txBody>
      </p:sp>
      <p:sp>
        <p:nvSpPr>
          <p:cNvPr id="123907" name="Rectangle 3"/>
          <p:cNvSpPr>
            <a:spLocks noGrp="1" noChangeArrowheads="1"/>
          </p:cNvSpPr>
          <p:nvPr>
            <p:ph type="body" idx="1"/>
          </p:nvPr>
        </p:nvSpPr>
        <p:spPr>
          <a:xfrm>
            <a:off x="925830" y="1490870"/>
            <a:ext cx="9348470" cy="4699047"/>
          </a:xfrm>
        </p:spPr>
        <p:txBody>
          <a:bodyPr rIns="228600"/>
          <a:lstStyle/>
          <a:p>
            <a:pPr>
              <a:spcBef>
                <a:spcPct val="35000"/>
              </a:spcBef>
            </a:pPr>
            <a:r>
              <a:rPr lang="en-US" altLang="en-US" dirty="0"/>
              <a:t>Neurologic assessment (cont</a:t>
            </a:r>
            <a:r>
              <a:rPr lang="ja-JP" altLang="en-US" dirty="0"/>
              <a:t>’</a:t>
            </a:r>
            <a:r>
              <a:rPr lang="en-US" altLang="ja-JP" dirty="0"/>
              <a:t>d)</a:t>
            </a:r>
          </a:p>
          <a:p>
            <a:pPr lvl="1">
              <a:spcBef>
                <a:spcPct val="35000"/>
              </a:spcBef>
            </a:pPr>
            <a:r>
              <a:rPr lang="en-US" altLang="en-US" dirty="0"/>
              <a:t>Evaluate the level of consciousness and orientation.</a:t>
            </a:r>
          </a:p>
          <a:p>
            <a:pPr lvl="1">
              <a:spcBef>
                <a:spcPct val="35000"/>
              </a:spcBef>
            </a:pPr>
            <a:r>
              <a:rPr lang="en-US" altLang="en-US" dirty="0"/>
              <a:t>Use the AVPU scale if appropriate.</a:t>
            </a:r>
          </a:p>
          <a:p>
            <a:pPr lvl="1">
              <a:spcBef>
                <a:spcPct val="35000"/>
              </a:spcBef>
            </a:pPr>
            <a:r>
              <a:rPr lang="en-US" altLang="en-US" dirty="0"/>
              <a:t>The Glasgow Coma Scale (GCS) score can be helpful in providing additional information.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lnSpc>
                <a:spcPct val="85000"/>
              </a:lnSpc>
              <a:defRPr/>
            </a:pPr>
            <a:r>
              <a:rPr lang="en-US" dirty="0">
                <a:cs typeface="+mj-cs"/>
              </a:rPr>
              <a:t>Introduction </a:t>
            </a:r>
            <a:r>
              <a:rPr lang="en-US" sz="2000" b="0" dirty="0">
                <a:cs typeface="+mj-cs"/>
              </a:rPr>
              <a:t>(1 of 3)</a:t>
            </a:r>
          </a:p>
        </p:txBody>
      </p:sp>
      <p:sp>
        <p:nvSpPr>
          <p:cNvPr id="14339" name="Content Placeholder 2"/>
          <p:cNvSpPr>
            <a:spLocks noGrp="1"/>
          </p:cNvSpPr>
          <p:nvPr>
            <p:ph type="body" idx="1"/>
          </p:nvPr>
        </p:nvSpPr>
        <p:spPr/>
        <p:txBody>
          <a:bodyPr rIns="228600"/>
          <a:lstStyle/>
          <a:p>
            <a:pPr eaLnBrk="1" hangingPunct="1">
              <a:spcBef>
                <a:spcPct val="35000"/>
              </a:spcBef>
            </a:pPr>
            <a:r>
              <a:rPr lang="en-US" altLang="en-US" dirty="0"/>
              <a:t>Patient assessment is very important.</a:t>
            </a:r>
          </a:p>
          <a:p>
            <a:pPr eaLnBrk="1" hangingPunct="1">
              <a:spcBef>
                <a:spcPct val="35000"/>
              </a:spcBef>
            </a:pPr>
            <a:r>
              <a:rPr lang="en-US" altLang="en-US" dirty="0"/>
              <a:t>EMTs must master the patient assessment process.</a:t>
            </a:r>
          </a:p>
          <a:p>
            <a:pPr eaLnBrk="1" hangingPunct="1">
              <a:spcBef>
                <a:spcPct val="35000"/>
              </a:spcBef>
            </a:pPr>
            <a:r>
              <a:rPr lang="en-US" altLang="en-US" dirty="0"/>
              <a:t>Patient assessment is used, to some degree, in every patient encounter.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lnSpc>
                <a:spcPct val="85000"/>
              </a:lnSpc>
              <a:defRPr/>
            </a:pPr>
            <a:r>
              <a:rPr lang="en-US" dirty="0">
                <a:cs typeface="+mj-cs"/>
              </a:rPr>
              <a:t>Pupils </a:t>
            </a:r>
            <a:r>
              <a:rPr lang="en-US" sz="2000" b="0" dirty="0">
                <a:cs typeface="+mj-cs"/>
              </a:rPr>
              <a:t>(1 of 4)</a:t>
            </a:r>
          </a:p>
        </p:txBody>
      </p:sp>
      <p:sp>
        <p:nvSpPr>
          <p:cNvPr id="124931" name="Content Placeholder 2"/>
          <p:cNvSpPr>
            <a:spLocks noGrp="1"/>
          </p:cNvSpPr>
          <p:nvPr>
            <p:ph type="body" idx="1"/>
          </p:nvPr>
        </p:nvSpPr>
        <p:spPr/>
        <p:txBody>
          <a:bodyPr rIns="228600"/>
          <a:lstStyle/>
          <a:p>
            <a:pPr eaLnBrk="1" hangingPunct="1">
              <a:spcBef>
                <a:spcPct val="35000"/>
              </a:spcBef>
            </a:pPr>
            <a:r>
              <a:rPr lang="en-US" altLang="en-US" dirty="0"/>
              <a:t>The pupil is the black center portion of the eye.</a:t>
            </a:r>
          </a:p>
          <a:p>
            <a:pPr lvl="1" eaLnBrk="1" hangingPunct="1">
              <a:spcBef>
                <a:spcPct val="35000"/>
              </a:spcBef>
            </a:pPr>
            <a:r>
              <a:rPr lang="en-US" altLang="en-US" dirty="0"/>
              <a:t>Normally round and of approximately equal size</a:t>
            </a:r>
          </a:p>
          <a:p>
            <a:pPr lvl="1" eaLnBrk="1" hangingPunct="1">
              <a:spcBef>
                <a:spcPct val="35000"/>
              </a:spcBef>
            </a:pPr>
            <a:r>
              <a:rPr lang="en-US" altLang="en-US" dirty="0"/>
              <a:t>In the absence of any light, the pupils will become fully relaxed and dilated.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nSpc>
                <a:spcPct val="85000"/>
              </a:lnSpc>
              <a:defRPr/>
            </a:pPr>
            <a:r>
              <a:rPr lang="en-US" dirty="0">
                <a:cs typeface="+mj-cs"/>
              </a:rPr>
              <a:t>Pupils </a:t>
            </a:r>
            <a:r>
              <a:rPr lang="en-US" sz="2000" b="0" dirty="0">
                <a:cs typeface="+mj-cs"/>
              </a:rPr>
              <a:t>(2 of 4)</a:t>
            </a:r>
          </a:p>
        </p:txBody>
      </p:sp>
      <p:pic>
        <p:nvPicPr>
          <p:cNvPr id="13314" name="Picture 2" descr="A: Photo A shows a pair of constricted pupils. B: Photo B shows a pair of dilated pupils. C: Photo C shows a pair of differently sized pupil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237" y="1180258"/>
            <a:ext cx="2974975"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68797" y="5805492"/>
            <a:ext cx="3541485" cy="646331"/>
          </a:xfrm>
          <a:prstGeom prst="rect">
            <a:avLst/>
          </a:prstGeom>
        </p:spPr>
        <p:txBody>
          <a:bodyPr wrap="square">
            <a:spAutoFit/>
          </a:bodyPr>
          <a:lstStyle/>
          <a:p>
            <a:r>
              <a:rPr lang="en-US" b="1" dirty="0"/>
              <a:t>FIGURE 10-26 A. </a:t>
            </a:r>
            <a:r>
              <a:rPr lang="en-US" dirty="0"/>
              <a:t>Constricted pupils. </a:t>
            </a:r>
            <a:r>
              <a:rPr lang="en-US" b="1" dirty="0"/>
              <a:t>B. </a:t>
            </a:r>
            <a:r>
              <a:rPr lang="en-US" dirty="0"/>
              <a:t>Dilated pupils. </a:t>
            </a:r>
            <a:r>
              <a:rPr lang="en-US" b="1" dirty="0"/>
              <a:t>C. </a:t>
            </a:r>
            <a:r>
              <a:rPr lang="en-US" dirty="0"/>
              <a:t>Unequal pupils.</a:t>
            </a:r>
          </a:p>
        </p:txBody>
      </p:sp>
      <p:sp>
        <p:nvSpPr>
          <p:cNvPr id="3" name="Rectangle 2"/>
          <p:cNvSpPr/>
          <p:nvPr/>
        </p:nvSpPr>
        <p:spPr>
          <a:xfrm>
            <a:off x="4387133" y="6408281"/>
            <a:ext cx="3477234"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C: </a:t>
            </a:r>
            <a:r>
              <a:rPr lang="en-US" sz="1000" dirty="0">
                <a:latin typeface="Arial" panose="020B0604020202020204" pitchFamily="34" charset="0"/>
                <a:cs typeface="Arial" panose="020B0604020202020204" pitchFamily="34" charset="0"/>
              </a:rPr>
              <a:t>© American Academy of </a:t>
            </a:r>
            <a:r>
              <a:rPr lang="en-US" sz="1000" dirty="0" err="1">
                <a:latin typeface="Arial" panose="020B0604020202020204" pitchFamily="34" charset="0"/>
                <a:cs typeface="Arial" panose="020B0604020202020204" pitchFamily="34" charset="0"/>
              </a:rPr>
              <a:t>Orthopaedic</a:t>
            </a:r>
            <a:r>
              <a:rPr lang="en-US" sz="1000" dirty="0">
                <a:latin typeface="Arial" panose="020B0604020202020204" pitchFamily="34" charset="0"/>
                <a:cs typeface="Arial" panose="020B0604020202020204" pitchFamily="34" charset="0"/>
              </a:rPr>
              <a:t> Surgeons.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26"/>
          <p:cNvSpPr>
            <a:spLocks noGrp="1" noChangeArrowheads="1"/>
          </p:cNvSpPr>
          <p:nvPr>
            <p:ph type="title"/>
          </p:nvPr>
        </p:nvSpPr>
        <p:spPr/>
        <p:txBody>
          <a:bodyPr/>
          <a:lstStyle/>
          <a:p>
            <a:pPr>
              <a:lnSpc>
                <a:spcPct val="85000"/>
              </a:lnSpc>
              <a:defRPr/>
            </a:pPr>
            <a:r>
              <a:rPr lang="en-US" dirty="0">
                <a:cs typeface="+mj-cs"/>
              </a:rPr>
              <a:t>Pupils </a:t>
            </a:r>
            <a:r>
              <a:rPr lang="en-US" sz="2000" b="0" dirty="0">
                <a:cs typeface="+mj-cs"/>
              </a:rPr>
              <a:t>(3 of 4)</a:t>
            </a:r>
          </a:p>
        </p:txBody>
      </p:sp>
      <p:sp>
        <p:nvSpPr>
          <p:cNvPr id="126979" name="Rectangle 1027"/>
          <p:cNvSpPr>
            <a:spLocks noGrp="1" noChangeArrowheads="1"/>
          </p:cNvSpPr>
          <p:nvPr>
            <p:ph type="body" idx="1"/>
          </p:nvPr>
        </p:nvSpPr>
        <p:spPr/>
        <p:txBody>
          <a:bodyPr rIns="228600"/>
          <a:lstStyle/>
          <a:p>
            <a:pPr>
              <a:spcBef>
                <a:spcPct val="35000"/>
              </a:spcBef>
            </a:pPr>
            <a:r>
              <a:rPr lang="en-US" altLang="en-US" dirty="0"/>
              <a:t>A small number of the population exhibit unequal pupils (anisocoria).</a:t>
            </a:r>
          </a:p>
          <a:p>
            <a:pPr>
              <a:spcBef>
                <a:spcPct val="35000"/>
              </a:spcBef>
            </a:pPr>
            <a:r>
              <a:rPr lang="en-US" altLang="en-US" dirty="0"/>
              <a:t>Causes of depressed brain function:</a:t>
            </a:r>
          </a:p>
          <a:p>
            <a:pPr lvl="1">
              <a:spcBef>
                <a:spcPct val="35000"/>
              </a:spcBef>
            </a:pPr>
            <a:r>
              <a:rPr lang="en-US" altLang="en-US" dirty="0"/>
              <a:t>Injury of the brain or brainstem</a:t>
            </a:r>
          </a:p>
          <a:p>
            <a:pPr lvl="1">
              <a:spcBef>
                <a:spcPct val="35000"/>
              </a:spcBef>
            </a:pPr>
            <a:r>
              <a:rPr lang="en-US" altLang="en-US" dirty="0"/>
              <a:t>Trauma or stroke</a:t>
            </a:r>
          </a:p>
          <a:p>
            <a:pPr lvl="1">
              <a:spcBef>
                <a:spcPct val="35000"/>
              </a:spcBef>
            </a:pPr>
            <a:r>
              <a:rPr lang="en-US" altLang="en-US" dirty="0"/>
              <a:t>Brain tumor</a:t>
            </a:r>
          </a:p>
          <a:p>
            <a:pPr lvl="1">
              <a:spcBef>
                <a:spcPct val="35000"/>
              </a:spcBef>
            </a:pPr>
            <a:r>
              <a:rPr lang="en-US" altLang="en-US" dirty="0"/>
              <a:t>Inadequate oxygenation or perfusion</a:t>
            </a:r>
          </a:p>
          <a:p>
            <a:pPr lvl="1">
              <a:spcBef>
                <a:spcPct val="35000"/>
              </a:spcBef>
            </a:pPr>
            <a:r>
              <a:rPr lang="en-US" altLang="en-US" dirty="0"/>
              <a:t>Drugs or toxins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nSpc>
                <a:spcPct val="85000"/>
              </a:lnSpc>
              <a:defRPr/>
            </a:pPr>
            <a:r>
              <a:rPr lang="en-US" dirty="0">
                <a:cs typeface="+mj-cs"/>
              </a:rPr>
              <a:t>Pupils </a:t>
            </a:r>
            <a:r>
              <a:rPr lang="en-US" sz="2000" b="0" dirty="0">
                <a:cs typeface="+mj-cs"/>
              </a:rPr>
              <a:t>(4 of 4)</a:t>
            </a:r>
          </a:p>
        </p:txBody>
      </p:sp>
      <p:sp>
        <p:nvSpPr>
          <p:cNvPr id="128003" name="Content Placeholder 2"/>
          <p:cNvSpPr>
            <a:spLocks noGrp="1"/>
          </p:cNvSpPr>
          <p:nvPr>
            <p:ph type="body" idx="1"/>
          </p:nvPr>
        </p:nvSpPr>
        <p:spPr/>
        <p:txBody>
          <a:bodyPr rIns="228600"/>
          <a:lstStyle/>
          <a:p>
            <a:pPr>
              <a:spcBef>
                <a:spcPct val="35000"/>
              </a:spcBef>
            </a:pPr>
            <a:r>
              <a:rPr lang="en-US" altLang="en-US" dirty="0"/>
              <a:t>PEARRL is a useful assessment guide:</a:t>
            </a:r>
          </a:p>
          <a:p>
            <a:pPr lvl="1">
              <a:spcBef>
                <a:spcPct val="35000"/>
              </a:spcBef>
            </a:pPr>
            <a:r>
              <a:rPr lang="en-US" altLang="en-US" b="1" dirty="0"/>
              <a:t>P</a:t>
            </a:r>
            <a:r>
              <a:rPr lang="en-US" altLang="en-US" dirty="0"/>
              <a:t>upils</a:t>
            </a:r>
          </a:p>
          <a:p>
            <a:pPr lvl="1">
              <a:spcBef>
                <a:spcPct val="35000"/>
              </a:spcBef>
            </a:pPr>
            <a:r>
              <a:rPr lang="en-US" altLang="en-US" b="1" dirty="0"/>
              <a:t>E</a:t>
            </a:r>
            <a:r>
              <a:rPr lang="en-US" altLang="en-US" dirty="0"/>
              <a:t>qual</a:t>
            </a:r>
          </a:p>
          <a:p>
            <a:pPr lvl="1">
              <a:spcBef>
                <a:spcPct val="35000"/>
              </a:spcBef>
            </a:pPr>
            <a:r>
              <a:rPr lang="en-US" altLang="en-US" b="1" dirty="0"/>
              <a:t>A</a:t>
            </a:r>
            <a:r>
              <a:rPr lang="en-US" altLang="en-US" dirty="0"/>
              <a:t>nd</a:t>
            </a:r>
          </a:p>
          <a:p>
            <a:pPr lvl="1">
              <a:spcBef>
                <a:spcPct val="35000"/>
              </a:spcBef>
            </a:pPr>
            <a:r>
              <a:rPr lang="en-US" altLang="en-US" b="1" dirty="0"/>
              <a:t>R</a:t>
            </a:r>
            <a:r>
              <a:rPr lang="en-US" altLang="en-US" dirty="0"/>
              <a:t>ound</a:t>
            </a:r>
          </a:p>
          <a:p>
            <a:pPr lvl="1">
              <a:spcBef>
                <a:spcPct val="35000"/>
              </a:spcBef>
            </a:pPr>
            <a:r>
              <a:rPr lang="en-US" altLang="en-US" b="1" dirty="0"/>
              <a:t>R</a:t>
            </a:r>
            <a:r>
              <a:rPr lang="en-US" altLang="en-US" dirty="0"/>
              <a:t>egular in size</a:t>
            </a:r>
          </a:p>
          <a:p>
            <a:pPr lvl="1">
              <a:spcBef>
                <a:spcPct val="35000"/>
              </a:spcBef>
            </a:pPr>
            <a:r>
              <a:rPr lang="en-US" altLang="en-US" dirty="0"/>
              <a:t>React to </a:t>
            </a:r>
            <a:r>
              <a:rPr lang="en-US" altLang="en-US" b="1" dirty="0"/>
              <a:t>L</a:t>
            </a:r>
            <a:r>
              <a:rPr lang="en-US" altLang="en-US" dirty="0"/>
              <a:t>ight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lnSpc>
                <a:spcPct val="85000"/>
              </a:lnSpc>
              <a:defRPr/>
            </a:pPr>
            <a:r>
              <a:rPr lang="en-US" dirty="0">
                <a:cs typeface="+mj-cs"/>
              </a:rPr>
              <a:t>Neurovascular Status</a:t>
            </a:r>
            <a:endParaRPr lang="en-US" sz="2800" b="0" dirty="0">
              <a:cs typeface="+mj-cs"/>
            </a:endParaRPr>
          </a:p>
        </p:txBody>
      </p:sp>
      <p:sp>
        <p:nvSpPr>
          <p:cNvPr id="129027" name="Rectangle 3"/>
          <p:cNvSpPr>
            <a:spLocks noGrp="1" noChangeArrowheads="1"/>
          </p:cNvSpPr>
          <p:nvPr>
            <p:ph type="body" idx="1"/>
          </p:nvPr>
        </p:nvSpPr>
        <p:spPr/>
        <p:txBody>
          <a:bodyPr rIns="228600"/>
          <a:lstStyle/>
          <a:p>
            <a:pPr>
              <a:spcBef>
                <a:spcPct val="35000"/>
              </a:spcBef>
            </a:pPr>
            <a:r>
              <a:rPr lang="en-US" altLang="en-US" dirty="0"/>
              <a:t>Check for bilateral muscle strength and weakness. </a:t>
            </a:r>
          </a:p>
          <a:p>
            <a:pPr>
              <a:spcBef>
                <a:spcPct val="35000"/>
              </a:spcBef>
            </a:pPr>
            <a:r>
              <a:rPr lang="en-US" altLang="en-US" dirty="0"/>
              <a:t>Complete a thorough sensory assessment.</a:t>
            </a:r>
          </a:p>
          <a:p>
            <a:pPr>
              <a:spcBef>
                <a:spcPct val="35000"/>
              </a:spcBef>
            </a:pPr>
            <a:r>
              <a:rPr lang="en-US" altLang="en-US" dirty="0"/>
              <a:t>Test for pain, sensations, and position. </a:t>
            </a:r>
          </a:p>
          <a:p>
            <a:pPr>
              <a:spcBef>
                <a:spcPct val="35000"/>
              </a:spcBef>
            </a:pPr>
            <a:r>
              <a:rPr lang="en-US" altLang="en-US" dirty="0"/>
              <a:t>Compare distal and proximal sensory and motor responses and one side with the other.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p:txBody>
          <a:bodyPr rIns="228600"/>
          <a:lstStyle/>
          <a:p>
            <a:pPr>
              <a:spcBef>
                <a:spcPct val="35000"/>
              </a:spcBef>
            </a:pPr>
            <a:r>
              <a:rPr lang="en-US" altLang="en-US" dirty="0"/>
              <a:t>Head, neck, and cervical spine</a:t>
            </a:r>
          </a:p>
          <a:p>
            <a:pPr lvl="1">
              <a:spcBef>
                <a:spcPct val="35000"/>
              </a:spcBef>
            </a:pPr>
            <a:r>
              <a:rPr lang="en-US" altLang="en-US" dirty="0"/>
              <a:t>Palpate the scalp and skull.</a:t>
            </a:r>
          </a:p>
          <a:p>
            <a:pPr lvl="1">
              <a:spcBef>
                <a:spcPct val="35000"/>
              </a:spcBef>
            </a:pPr>
            <a:r>
              <a:rPr lang="en-US" altLang="en-US" dirty="0"/>
              <a:t>Check the patient</a:t>
            </a:r>
            <a:r>
              <a:rPr lang="ja-JP" altLang="en-US"/>
              <a:t>’</a:t>
            </a:r>
            <a:r>
              <a:rPr lang="en-US" altLang="ja-JP" dirty="0"/>
              <a:t>s eyes.</a:t>
            </a:r>
          </a:p>
          <a:p>
            <a:pPr lvl="1">
              <a:spcBef>
                <a:spcPct val="35000"/>
              </a:spcBef>
            </a:pPr>
            <a:r>
              <a:rPr lang="en-US" altLang="en-US" dirty="0"/>
              <a:t>Check the color of the sclera.</a:t>
            </a:r>
          </a:p>
          <a:p>
            <a:pPr lvl="1">
              <a:spcBef>
                <a:spcPct val="35000"/>
              </a:spcBef>
            </a:pPr>
            <a:r>
              <a:rPr lang="en-US" altLang="en-US" dirty="0"/>
              <a:t>Assess the patient</a:t>
            </a:r>
            <a:r>
              <a:rPr lang="ja-JP" altLang="en-US"/>
              <a:t>’</a:t>
            </a:r>
            <a:r>
              <a:rPr lang="en-US" altLang="ja-JP" dirty="0"/>
              <a:t>s cheekbones.</a:t>
            </a:r>
          </a:p>
          <a:p>
            <a:pPr lvl="1">
              <a:spcBef>
                <a:spcPct val="35000"/>
              </a:spcBef>
            </a:pPr>
            <a:r>
              <a:rPr lang="en-US" altLang="en-US" dirty="0"/>
              <a:t>Check the patient</a:t>
            </a:r>
            <a:r>
              <a:rPr lang="ja-JP" altLang="en-US"/>
              <a:t>’</a:t>
            </a:r>
            <a:r>
              <a:rPr lang="en-US" altLang="ja-JP" dirty="0"/>
              <a:t>s ears and nose for fluid.</a:t>
            </a:r>
            <a:endParaRPr lang="en-US" altLang="en-US" dirty="0"/>
          </a:p>
        </p:txBody>
      </p:sp>
      <p:sp>
        <p:nvSpPr>
          <p:cNvPr id="2" name="Title 1"/>
          <p:cNvSpPr>
            <a:spLocks noGrp="1"/>
          </p:cNvSpPr>
          <p:nvPr>
            <p:ph type="title"/>
          </p:nvPr>
        </p:nvSpPr>
        <p:spPr/>
        <p:txBody>
          <a:bodyPr/>
          <a:lstStyle/>
          <a:p>
            <a:r>
              <a:rPr lang="en-US" dirty="0"/>
              <a:t>Anatomic Regions </a:t>
            </a:r>
            <a:r>
              <a:rPr lang="en-US" sz="2000" b="0" dirty="0"/>
              <a:t>(1 of 6)</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p:txBody>
          <a:bodyPr rIns="228600"/>
          <a:lstStyle/>
          <a:p>
            <a:pPr>
              <a:spcBef>
                <a:spcPct val="35000"/>
              </a:spcBef>
            </a:pPr>
            <a:r>
              <a:rPr lang="en-US" altLang="en-US" dirty="0"/>
              <a:t>Head, neck, and cervical spine (cont</a:t>
            </a:r>
            <a:r>
              <a:rPr lang="ja-JP" altLang="en-US" dirty="0"/>
              <a:t>’</a:t>
            </a:r>
            <a:r>
              <a:rPr lang="en-US" altLang="ja-JP" dirty="0"/>
              <a:t>d)</a:t>
            </a:r>
          </a:p>
          <a:p>
            <a:pPr lvl="1">
              <a:spcBef>
                <a:spcPct val="35000"/>
              </a:spcBef>
            </a:pPr>
            <a:r>
              <a:rPr lang="en-US" altLang="en-US" dirty="0"/>
              <a:t>Check the upper (maxillae) and lower (mandible) jaw.</a:t>
            </a:r>
          </a:p>
          <a:p>
            <a:pPr lvl="1">
              <a:spcBef>
                <a:spcPct val="35000"/>
              </a:spcBef>
            </a:pPr>
            <a:r>
              <a:rPr lang="en-US" altLang="en-US" dirty="0"/>
              <a:t>Open the patient</a:t>
            </a:r>
            <a:r>
              <a:rPr lang="ja-JP" altLang="en-US" dirty="0"/>
              <a:t>’</a:t>
            </a:r>
            <a:r>
              <a:rPr lang="en-US" altLang="ja-JP" dirty="0"/>
              <a:t>s mouth and look for any broken or missing teeth.</a:t>
            </a:r>
          </a:p>
          <a:p>
            <a:pPr lvl="1">
              <a:spcBef>
                <a:spcPct val="35000"/>
              </a:spcBef>
            </a:pPr>
            <a:r>
              <a:rPr lang="en-US" altLang="en-US" dirty="0"/>
              <a:t>Note any unusual odors in the mouth.</a:t>
            </a:r>
          </a:p>
        </p:txBody>
      </p:sp>
      <p:sp>
        <p:nvSpPr>
          <p:cNvPr id="2" name="Title 1"/>
          <p:cNvSpPr>
            <a:spLocks noGrp="1"/>
          </p:cNvSpPr>
          <p:nvPr>
            <p:ph type="title"/>
          </p:nvPr>
        </p:nvSpPr>
        <p:spPr/>
        <p:txBody>
          <a:bodyPr/>
          <a:lstStyle/>
          <a:p>
            <a:r>
              <a:rPr lang="en-US" dirty="0"/>
              <a:t>Anatomic Regions </a:t>
            </a:r>
            <a:r>
              <a:rPr lang="en-US" sz="2000" b="0" dirty="0"/>
              <a:t>(2 of 6)</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Content Placeholder 2"/>
          <p:cNvSpPr>
            <a:spLocks noGrp="1"/>
          </p:cNvSpPr>
          <p:nvPr>
            <p:ph idx="1"/>
          </p:nvPr>
        </p:nvSpPr>
        <p:spPr/>
        <p:txBody>
          <a:bodyPr/>
          <a:lstStyle/>
          <a:p>
            <a:r>
              <a:rPr lang="en-US" altLang="en-US" dirty="0"/>
              <a:t>Chest</a:t>
            </a:r>
          </a:p>
          <a:p>
            <a:pPr lvl="1"/>
            <a:r>
              <a:rPr lang="en-US" altLang="en-US" dirty="0"/>
              <a:t>Inspect, visualize, and palpate.</a:t>
            </a:r>
          </a:p>
          <a:p>
            <a:pPr lvl="1"/>
            <a:r>
              <a:rPr lang="en-US" altLang="en-US" dirty="0"/>
              <a:t>Watch for both sides of the chest to rise and fall together with normal breathing. </a:t>
            </a:r>
          </a:p>
          <a:p>
            <a:pPr lvl="1"/>
            <a:r>
              <a:rPr lang="en-US" altLang="en-US" dirty="0"/>
              <a:t>Observe for abnormal breathing signs.</a:t>
            </a:r>
          </a:p>
        </p:txBody>
      </p:sp>
      <p:sp>
        <p:nvSpPr>
          <p:cNvPr id="3" name="Title 2"/>
          <p:cNvSpPr>
            <a:spLocks noGrp="1"/>
          </p:cNvSpPr>
          <p:nvPr>
            <p:ph type="title"/>
          </p:nvPr>
        </p:nvSpPr>
        <p:spPr/>
        <p:txBody>
          <a:bodyPr/>
          <a:lstStyle/>
          <a:p>
            <a:r>
              <a:rPr lang="en-US" dirty="0"/>
              <a:t>Anatomic Regions </a:t>
            </a:r>
            <a:r>
              <a:rPr lang="en-US" sz="2000" b="0" dirty="0"/>
              <a:t>(3 of 6)</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p:txBody>
          <a:bodyPr rIns="228600"/>
          <a:lstStyle/>
          <a:p>
            <a:pPr>
              <a:spcBef>
                <a:spcPct val="35000"/>
              </a:spcBef>
            </a:pPr>
            <a:r>
              <a:rPr lang="en-US" altLang="en-US" dirty="0"/>
              <a:t>Abdomen</a:t>
            </a:r>
          </a:p>
          <a:p>
            <a:pPr lvl="1">
              <a:spcBef>
                <a:spcPct val="35000"/>
              </a:spcBef>
            </a:pPr>
            <a:r>
              <a:rPr lang="en-US" altLang="en-US" dirty="0"/>
              <a:t>Palpate for tenderness, rigidity, and patient guarding.</a:t>
            </a:r>
          </a:p>
          <a:p>
            <a:pPr lvl="1">
              <a:spcBef>
                <a:spcPct val="35000"/>
              </a:spcBef>
            </a:pPr>
            <a:r>
              <a:rPr lang="en-US" altLang="en-US" dirty="0"/>
              <a:t>Four quadrants:</a:t>
            </a:r>
          </a:p>
          <a:p>
            <a:pPr lvl="2">
              <a:spcBef>
                <a:spcPts val="900"/>
              </a:spcBef>
            </a:pPr>
            <a:r>
              <a:rPr lang="en-US" altLang="en-US" sz="2000" dirty="0"/>
              <a:t>Left upper quadrant (LUQ)</a:t>
            </a:r>
          </a:p>
          <a:p>
            <a:pPr lvl="2">
              <a:spcBef>
                <a:spcPts val="900"/>
              </a:spcBef>
            </a:pPr>
            <a:r>
              <a:rPr lang="en-US" altLang="en-US" sz="2000" dirty="0"/>
              <a:t>Left lower quadrant (LLQ)</a:t>
            </a:r>
          </a:p>
          <a:p>
            <a:pPr lvl="2">
              <a:spcBef>
                <a:spcPts val="900"/>
              </a:spcBef>
            </a:pPr>
            <a:r>
              <a:rPr lang="en-US" altLang="en-US" sz="2000" dirty="0"/>
              <a:t>Right upper quadrant (RUQ)</a:t>
            </a:r>
          </a:p>
          <a:p>
            <a:pPr lvl="2">
              <a:spcBef>
                <a:spcPts val="900"/>
              </a:spcBef>
            </a:pPr>
            <a:r>
              <a:rPr lang="en-US" altLang="en-US" sz="2000" dirty="0"/>
              <a:t>Right lower quadrant (RLQ)</a:t>
            </a:r>
          </a:p>
        </p:txBody>
      </p:sp>
      <p:sp>
        <p:nvSpPr>
          <p:cNvPr id="2" name="Title 1"/>
          <p:cNvSpPr>
            <a:spLocks noGrp="1"/>
          </p:cNvSpPr>
          <p:nvPr>
            <p:ph type="title"/>
          </p:nvPr>
        </p:nvSpPr>
        <p:spPr/>
        <p:txBody>
          <a:bodyPr/>
          <a:lstStyle/>
          <a:p>
            <a:r>
              <a:rPr lang="en-US" dirty="0"/>
              <a:t>Anatomic Regions </a:t>
            </a:r>
            <a:r>
              <a:rPr lang="en-US" sz="2000" b="0" dirty="0"/>
              <a:t>(4 of 6)</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p:txBody>
          <a:bodyPr rIns="228600"/>
          <a:lstStyle/>
          <a:p>
            <a:pPr>
              <a:spcBef>
                <a:spcPct val="35000"/>
              </a:spcBef>
            </a:pPr>
            <a:r>
              <a:rPr lang="en-US" altLang="en-US" dirty="0"/>
              <a:t>Pelvis</a:t>
            </a:r>
          </a:p>
          <a:p>
            <a:pPr lvl="1">
              <a:spcBef>
                <a:spcPct val="35000"/>
              </a:spcBef>
            </a:pPr>
            <a:r>
              <a:rPr lang="en-US" altLang="en-US" dirty="0"/>
              <a:t>Inspect for symmetry and any obvious signs of injury, bleeding, and deformity.</a:t>
            </a:r>
          </a:p>
          <a:p>
            <a:pPr>
              <a:spcBef>
                <a:spcPct val="35000"/>
              </a:spcBef>
            </a:pPr>
            <a:r>
              <a:rPr lang="en-US" altLang="en-US" dirty="0"/>
              <a:t>Extremities</a:t>
            </a:r>
          </a:p>
          <a:p>
            <a:pPr lvl="1">
              <a:spcBef>
                <a:spcPct val="35000"/>
              </a:spcBef>
            </a:pPr>
            <a:r>
              <a:rPr lang="en-US" altLang="en-US" dirty="0"/>
              <a:t>Inspect for symmetry, cuts, bruises, swelling, obvious injuries, and bleeding.</a:t>
            </a:r>
          </a:p>
          <a:p>
            <a:pPr lvl="1">
              <a:spcBef>
                <a:spcPct val="35000"/>
              </a:spcBef>
            </a:pPr>
            <a:r>
              <a:rPr lang="en-US" altLang="en-US" dirty="0"/>
              <a:t>Palpate for deformities.</a:t>
            </a:r>
          </a:p>
          <a:p>
            <a:pPr lvl="1">
              <a:spcBef>
                <a:spcPct val="35000"/>
              </a:spcBef>
            </a:pPr>
            <a:r>
              <a:rPr lang="en-US" altLang="en-US" dirty="0"/>
              <a:t>Check for pulses and motor and sensory functions.</a:t>
            </a:r>
          </a:p>
        </p:txBody>
      </p:sp>
      <p:sp>
        <p:nvSpPr>
          <p:cNvPr id="2" name="Title 1"/>
          <p:cNvSpPr>
            <a:spLocks noGrp="1"/>
          </p:cNvSpPr>
          <p:nvPr>
            <p:ph type="title"/>
          </p:nvPr>
        </p:nvSpPr>
        <p:spPr/>
        <p:txBody>
          <a:bodyPr/>
          <a:lstStyle/>
          <a:p>
            <a:r>
              <a:rPr lang="en-US" dirty="0"/>
              <a:t>Anatomic Regions </a:t>
            </a:r>
            <a:r>
              <a:rPr lang="en-US" sz="2000" b="0" dirty="0"/>
              <a:t>(5 of 6)</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defRPr/>
            </a:pPr>
            <a:r>
              <a:rPr lang="en-US" dirty="0">
                <a:cs typeface="+mj-cs"/>
              </a:rPr>
              <a:t>Introduction </a:t>
            </a:r>
            <a:r>
              <a:rPr lang="en-US" sz="2000" b="0" dirty="0">
                <a:cs typeface="+mj-cs"/>
              </a:rPr>
              <a:t>(2 of 3)</a:t>
            </a:r>
          </a:p>
        </p:txBody>
      </p:sp>
      <p:sp>
        <p:nvSpPr>
          <p:cNvPr id="15363" name="Content Placeholder 2"/>
          <p:cNvSpPr>
            <a:spLocks noGrp="1"/>
          </p:cNvSpPr>
          <p:nvPr>
            <p:ph type="body" idx="1"/>
          </p:nvPr>
        </p:nvSpPr>
        <p:spPr/>
        <p:txBody>
          <a:bodyPr rIns="228600"/>
          <a:lstStyle/>
          <a:p>
            <a:pPr>
              <a:spcBef>
                <a:spcPct val="35000"/>
              </a:spcBef>
            </a:pPr>
            <a:r>
              <a:rPr lang="en-US" altLang="en-US" dirty="0"/>
              <a:t>Five main parts:</a:t>
            </a:r>
          </a:p>
          <a:p>
            <a:pPr lvl="1">
              <a:spcBef>
                <a:spcPct val="35000"/>
              </a:spcBef>
            </a:pPr>
            <a:r>
              <a:rPr lang="en-US" altLang="en-US" dirty="0"/>
              <a:t>Scene size-up</a:t>
            </a:r>
          </a:p>
          <a:p>
            <a:pPr lvl="1">
              <a:spcBef>
                <a:spcPct val="35000"/>
              </a:spcBef>
            </a:pPr>
            <a:r>
              <a:rPr lang="en-US" altLang="en-US" dirty="0"/>
              <a:t>Primary assessment</a:t>
            </a:r>
          </a:p>
          <a:p>
            <a:pPr lvl="1">
              <a:spcBef>
                <a:spcPct val="35000"/>
              </a:spcBef>
            </a:pPr>
            <a:r>
              <a:rPr lang="en-US" altLang="en-US" dirty="0"/>
              <a:t>History taking</a:t>
            </a:r>
          </a:p>
          <a:p>
            <a:pPr lvl="1">
              <a:spcBef>
                <a:spcPct val="35000"/>
              </a:spcBef>
            </a:pPr>
            <a:r>
              <a:rPr lang="en-US" altLang="en-US" dirty="0"/>
              <a:t>Secondary assessment</a:t>
            </a:r>
          </a:p>
          <a:p>
            <a:pPr lvl="1">
              <a:spcBef>
                <a:spcPct val="35000"/>
              </a:spcBef>
            </a:pPr>
            <a:r>
              <a:rPr lang="en-US" altLang="en-US" dirty="0"/>
              <a:t>Reassessment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p:txBody>
          <a:bodyPr rIns="228600"/>
          <a:lstStyle/>
          <a:p>
            <a:pPr>
              <a:spcBef>
                <a:spcPct val="35000"/>
              </a:spcBef>
            </a:pPr>
            <a:r>
              <a:rPr lang="en-US" altLang="en-US" dirty="0"/>
              <a:t>Posterior body</a:t>
            </a:r>
          </a:p>
          <a:p>
            <a:pPr lvl="1">
              <a:spcBef>
                <a:spcPct val="35000"/>
              </a:spcBef>
            </a:pPr>
            <a:r>
              <a:rPr lang="en-US" altLang="en-US" dirty="0"/>
              <a:t>Inspect the back for DCAP-BTLS, symmetry, and open wounds.</a:t>
            </a:r>
          </a:p>
          <a:p>
            <a:pPr lvl="1">
              <a:spcBef>
                <a:spcPct val="35000"/>
              </a:spcBef>
            </a:pPr>
            <a:r>
              <a:rPr lang="en-US" altLang="en-US" dirty="0"/>
              <a:t>Palpate the spine from the neck to the pelvis for tenderness and deformity.</a:t>
            </a:r>
          </a:p>
        </p:txBody>
      </p:sp>
      <p:sp>
        <p:nvSpPr>
          <p:cNvPr id="2" name="Title 1"/>
          <p:cNvSpPr>
            <a:spLocks noGrp="1"/>
          </p:cNvSpPr>
          <p:nvPr>
            <p:ph type="title"/>
          </p:nvPr>
        </p:nvSpPr>
        <p:spPr/>
        <p:txBody>
          <a:bodyPr/>
          <a:lstStyle/>
          <a:p>
            <a:r>
              <a:rPr lang="en-US" dirty="0"/>
              <a:t>Anatomic Regions </a:t>
            </a:r>
            <a:r>
              <a:rPr lang="en-US" sz="2000" b="0" dirty="0"/>
              <a:t>(6 of 6)</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5422900" y="1447800"/>
            <a:ext cx="6045200" cy="4800600"/>
          </a:xfrm>
        </p:spPr>
        <p:txBody>
          <a:bodyPr rIns="228600"/>
          <a:lstStyle/>
          <a:p>
            <a:pPr>
              <a:spcBef>
                <a:spcPct val="35000"/>
              </a:spcBef>
            </a:pPr>
            <a:r>
              <a:rPr lang="en-US" altLang="en-US" dirty="0"/>
              <a:t>Use appropriate monitoring devices.</a:t>
            </a:r>
          </a:p>
          <a:p>
            <a:pPr lvl="1">
              <a:spcBef>
                <a:spcPct val="35000"/>
              </a:spcBef>
            </a:pPr>
            <a:r>
              <a:rPr lang="en-US" altLang="en-US" dirty="0"/>
              <a:t>Should never replace your comprehensive assessment of the patient</a:t>
            </a:r>
          </a:p>
          <a:p>
            <a:pPr>
              <a:spcBef>
                <a:spcPct val="35000"/>
              </a:spcBef>
            </a:pPr>
            <a:r>
              <a:rPr lang="en-US" altLang="en-US" dirty="0"/>
              <a:t>Pulse oximetry</a:t>
            </a:r>
          </a:p>
          <a:p>
            <a:pPr lvl="1">
              <a:spcBef>
                <a:spcPct val="35000"/>
              </a:spcBef>
            </a:pPr>
            <a:r>
              <a:rPr lang="en-US" altLang="en-US" dirty="0"/>
              <a:t>Used to evaluate oxygenation</a:t>
            </a:r>
            <a:r>
              <a:rPr lang="ja-JP" altLang="en-US" dirty="0"/>
              <a:t>’</a:t>
            </a:r>
            <a:r>
              <a:rPr lang="en-US" altLang="ja-JP" dirty="0"/>
              <a:t>s effectiveness </a:t>
            </a:r>
            <a:endParaRPr lang="en-US" altLang="en-US" dirty="0"/>
          </a:p>
        </p:txBody>
      </p:sp>
      <p:sp>
        <p:nvSpPr>
          <p:cNvPr id="4" name="Title 3"/>
          <p:cNvSpPr>
            <a:spLocks noGrp="1"/>
          </p:cNvSpPr>
          <p:nvPr>
            <p:ph type="title"/>
          </p:nvPr>
        </p:nvSpPr>
        <p:spPr/>
        <p:txBody>
          <a:bodyPr/>
          <a:lstStyle/>
          <a:p>
            <a:r>
              <a:rPr lang="en-US" dirty="0"/>
              <a:t>Assess Vital Signs </a:t>
            </a:r>
            <a:r>
              <a:rPr lang="en-US" sz="2000" b="0" dirty="0"/>
              <a:t>(1 of 4)</a:t>
            </a:r>
            <a:endParaRPr lang="en-US" dirty="0"/>
          </a:p>
        </p:txBody>
      </p:sp>
      <p:sp>
        <p:nvSpPr>
          <p:cNvPr id="2" name="Rectangle 1"/>
          <p:cNvSpPr/>
          <p:nvPr/>
        </p:nvSpPr>
        <p:spPr>
          <a:xfrm>
            <a:off x="711201" y="3985250"/>
            <a:ext cx="4122060" cy="923330"/>
          </a:xfrm>
          <a:prstGeom prst="rect">
            <a:avLst/>
          </a:prstGeom>
        </p:spPr>
        <p:txBody>
          <a:bodyPr wrap="square">
            <a:spAutoFit/>
          </a:bodyPr>
          <a:lstStyle/>
          <a:p>
            <a:r>
              <a:rPr lang="en-US" b="1" dirty="0"/>
              <a:t>FIGURE 10-36 </a:t>
            </a:r>
            <a:r>
              <a:rPr lang="en-US" dirty="0"/>
              <a:t>The pulse </a:t>
            </a:r>
            <a:r>
              <a:rPr lang="en-US" dirty="0" err="1"/>
              <a:t>oximeter</a:t>
            </a:r>
            <a:r>
              <a:rPr lang="en-US" dirty="0"/>
              <a:t> is a device that measures the saturation of oxygen in the blood as a percentage.</a:t>
            </a:r>
          </a:p>
        </p:txBody>
      </p:sp>
      <p:sp>
        <p:nvSpPr>
          <p:cNvPr id="5" name="Rectangle 4"/>
          <p:cNvSpPr/>
          <p:nvPr/>
        </p:nvSpPr>
        <p:spPr>
          <a:xfrm>
            <a:off x="712337" y="4912601"/>
            <a:ext cx="144943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juanrvelasco</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iStock</a:t>
            </a:r>
            <a:r>
              <a:rPr lang="en-US" sz="1000" dirty="0">
                <a:latin typeface="Arial" panose="020B0604020202020204" pitchFamily="34" charset="0"/>
                <a:cs typeface="Arial" panose="020B0604020202020204" pitchFamily="34" charset="0"/>
              </a:rPr>
              <a:t>.</a:t>
            </a:r>
          </a:p>
        </p:txBody>
      </p:sp>
      <p:pic>
        <p:nvPicPr>
          <p:cNvPr id="14338" name="Picture 2" descr="A photo shows a pulse oximeter devic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5" y="1621402"/>
            <a:ext cx="4091896" cy="238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p:txBody>
          <a:bodyPr rIns="228600"/>
          <a:lstStyle/>
          <a:p>
            <a:pPr>
              <a:spcBef>
                <a:spcPct val="35000"/>
              </a:spcBef>
            </a:pPr>
            <a:r>
              <a:rPr lang="en-US" altLang="en-US" dirty="0"/>
              <a:t>Pulse oximetry (cont</a:t>
            </a:r>
            <a:r>
              <a:rPr lang="ja-JP" altLang="en-US" dirty="0"/>
              <a:t>’</a:t>
            </a:r>
            <a:r>
              <a:rPr lang="en-US" altLang="ja-JP" dirty="0"/>
              <a:t>d)</a:t>
            </a:r>
          </a:p>
          <a:p>
            <a:pPr lvl="1">
              <a:spcBef>
                <a:spcPct val="35000"/>
              </a:spcBef>
            </a:pPr>
            <a:r>
              <a:rPr lang="en-US" altLang="en-US" dirty="0"/>
              <a:t>Measures the oxygen saturation of hemoglobin in the capillary beds</a:t>
            </a:r>
          </a:p>
          <a:p>
            <a:pPr lvl="1">
              <a:spcBef>
                <a:spcPct val="35000"/>
              </a:spcBef>
            </a:pPr>
            <a:r>
              <a:rPr lang="en-US" altLang="en-US" dirty="0"/>
              <a:t>Patients with difficulty breathing should receive oxygen regardless of their pulse oximetry value.</a:t>
            </a:r>
          </a:p>
        </p:txBody>
      </p:sp>
      <p:sp>
        <p:nvSpPr>
          <p:cNvPr id="2" name="Title 1"/>
          <p:cNvSpPr>
            <a:spLocks noGrp="1"/>
          </p:cNvSpPr>
          <p:nvPr>
            <p:ph type="title"/>
          </p:nvPr>
        </p:nvSpPr>
        <p:spPr/>
        <p:txBody>
          <a:bodyPr/>
          <a:lstStyle/>
          <a:p>
            <a:r>
              <a:rPr lang="en-US" dirty="0"/>
              <a:t>Assess Vital Signs </a:t>
            </a:r>
            <a:r>
              <a:rPr lang="en-US" sz="2000" b="0" dirty="0"/>
              <a:t>(2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Content Placeholder 2"/>
          <p:cNvSpPr>
            <a:spLocks noGrp="1"/>
          </p:cNvSpPr>
          <p:nvPr>
            <p:ph idx="1"/>
          </p:nvPr>
        </p:nvSpPr>
        <p:spPr/>
        <p:txBody>
          <a:bodyPr/>
          <a:lstStyle/>
          <a:p>
            <a:r>
              <a:rPr lang="en-US" altLang="en-US" dirty="0"/>
              <a:t>Capnography</a:t>
            </a:r>
          </a:p>
          <a:p>
            <a:pPr lvl="1">
              <a:spcBef>
                <a:spcPts val="900"/>
              </a:spcBef>
            </a:pPr>
            <a:r>
              <a:rPr lang="en-US" altLang="en-US" dirty="0"/>
              <a:t>Can quickly provide information on a patient</a:t>
            </a:r>
            <a:r>
              <a:rPr lang="ja-JP" altLang="en-US" dirty="0"/>
              <a:t>’</a:t>
            </a:r>
            <a:r>
              <a:rPr lang="en-US" altLang="ja-JP" dirty="0"/>
              <a:t>s ventilation, circulation, and metabolism</a:t>
            </a:r>
          </a:p>
          <a:p>
            <a:r>
              <a:rPr lang="en-US" altLang="en-US" dirty="0"/>
              <a:t>Blood glucometry</a:t>
            </a:r>
          </a:p>
          <a:p>
            <a:pPr lvl="1">
              <a:spcBef>
                <a:spcPts val="900"/>
              </a:spcBef>
            </a:pPr>
            <a:r>
              <a:rPr lang="en-US" altLang="en-US" dirty="0"/>
              <a:t>Measures the level of glucose in the bloodstream</a:t>
            </a:r>
          </a:p>
        </p:txBody>
      </p:sp>
      <p:sp>
        <p:nvSpPr>
          <p:cNvPr id="3" name="Title 2"/>
          <p:cNvSpPr>
            <a:spLocks noGrp="1"/>
          </p:cNvSpPr>
          <p:nvPr>
            <p:ph type="title"/>
          </p:nvPr>
        </p:nvSpPr>
        <p:spPr/>
        <p:txBody>
          <a:bodyPr/>
          <a:lstStyle/>
          <a:p>
            <a:r>
              <a:rPr lang="en-US" dirty="0"/>
              <a:t>Assess Vital Signs </a:t>
            </a:r>
            <a:r>
              <a:rPr lang="en-US" sz="2000" b="0" dirty="0"/>
              <a:t>(3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6096000" y="1447800"/>
            <a:ext cx="5181600" cy="4800600"/>
          </a:xfrm>
        </p:spPr>
        <p:txBody>
          <a:bodyPr rIns="228600"/>
          <a:lstStyle/>
          <a:p>
            <a:pPr>
              <a:spcBef>
                <a:spcPct val="35000"/>
              </a:spcBef>
            </a:pPr>
            <a:r>
              <a:rPr lang="en-US" altLang="en-US" dirty="0"/>
              <a:t>Noninvasive blood pressure measurement</a:t>
            </a:r>
          </a:p>
        </p:txBody>
      </p:sp>
      <p:sp>
        <p:nvSpPr>
          <p:cNvPr id="4" name="Title 3"/>
          <p:cNvSpPr>
            <a:spLocks noGrp="1"/>
          </p:cNvSpPr>
          <p:nvPr>
            <p:ph type="title"/>
          </p:nvPr>
        </p:nvSpPr>
        <p:spPr/>
        <p:txBody>
          <a:bodyPr/>
          <a:lstStyle/>
          <a:p>
            <a:r>
              <a:rPr lang="en-US" dirty="0"/>
              <a:t>Assess Vital Signs </a:t>
            </a:r>
            <a:r>
              <a:rPr lang="en-US" sz="2000" b="0" dirty="0"/>
              <a:t>(4 of 4)</a:t>
            </a:r>
            <a:endParaRPr lang="en-US" dirty="0"/>
          </a:p>
        </p:txBody>
      </p:sp>
      <p:sp>
        <p:nvSpPr>
          <p:cNvPr id="2" name="Rectangle 1"/>
          <p:cNvSpPr/>
          <p:nvPr/>
        </p:nvSpPr>
        <p:spPr>
          <a:xfrm>
            <a:off x="913604" y="4332576"/>
            <a:ext cx="3709157" cy="369332"/>
          </a:xfrm>
          <a:prstGeom prst="rect">
            <a:avLst/>
          </a:prstGeom>
        </p:spPr>
        <p:txBody>
          <a:bodyPr wrap="none">
            <a:spAutoFit/>
          </a:bodyPr>
          <a:lstStyle/>
          <a:p>
            <a:r>
              <a:rPr lang="en-US" b="1" dirty="0"/>
              <a:t>FIGURE 10-24 </a:t>
            </a:r>
            <a:r>
              <a:rPr lang="en-US" dirty="0"/>
              <a:t>A sphygmomanometer.</a:t>
            </a:r>
          </a:p>
        </p:txBody>
      </p:sp>
      <p:sp>
        <p:nvSpPr>
          <p:cNvPr id="5" name="Rectangle 4"/>
          <p:cNvSpPr/>
          <p:nvPr/>
        </p:nvSpPr>
        <p:spPr>
          <a:xfrm>
            <a:off x="912810" y="4701908"/>
            <a:ext cx="1853392"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WizData</a:t>
            </a:r>
            <a:r>
              <a:rPr lang="en-US" sz="1000" dirty="0">
                <a:latin typeface="Arial" panose="020B0604020202020204" pitchFamily="34" charset="0"/>
                <a:cs typeface="Arial" panose="020B0604020202020204" pitchFamily="34" charset="0"/>
              </a:rPr>
              <a:t>, Inc./Shutterstock.</a:t>
            </a:r>
          </a:p>
        </p:txBody>
      </p:sp>
      <p:pic>
        <p:nvPicPr>
          <p:cNvPr id="15362" name="Picture 2" descr="A photo shows a sphygmomanomet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558" y="1590895"/>
            <a:ext cx="4355642" cy="2799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(1 of 4)</a:t>
            </a:r>
          </a:p>
        </p:txBody>
      </p:sp>
      <p:sp>
        <p:nvSpPr>
          <p:cNvPr id="140291" name="Content Placeholder 2"/>
          <p:cNvSpPr>
            <a:spLocks noGrp="1"/>
          </p:cNvSpPr>
          <p:nvPr>
            <p:ph type="body" idx="1"/>
          </p:nvPr>
        </p:nvSpPr>
        <p:spPr/>
        <p:txBody>
          <a:bodyPr rIns="228600"/>
          <a:lstStyle/>
          <a:p>
            <a:pPr>
              <a:spcBef>
                <a:spcPct val="35000"/>
              </a:spcBef>
            </a:pPr>
            <a:r>
              <a:rPr lang="en-US" altLang="en-US" dirty="0"/>
              <a:t>Perform at regular intervals during the assessment process.</a:t>
            </a:r>
          </a:p>
          <a:p>
            <a:pPr>
              <a:spcBef>
                <a:spcPct val="35000"/>
              </a:spcBef>
            </a:pPr>
            <a:r>
              <a:rPr lang="en-US" altLang="en-US" dirty="0"/>
              <a:t>Repeat the primary assessment.</a:t>
            </a:r>
          </a:p>
          <a:p>
            <a:pPr>
              <a:spcBef>
                <a:spcPct val="35000"/>
              </a:spcBef>
            </a:pPr>
            <a:r>
              <a:rPr lang="en-US" altLang="en-US" dirty="0"/>
              <a:t>Reassess vital signs.</a:t>
            </a:r>
          </a:p>
          <a:p>
            <a:pPr lvl="1">
              <a:spcBef>
                <a:spcPct val="35000"/>
              </a:spcBef>
            </a:pPr>
            <a:r>
              <a:rPr lang="en-US" altLang="en-US" dirty="0"/>
              <a:t>Compare with the baseline vital signs obtained during the primary assessment.</a:t>
            </a:r>
          </a:p>
          <a:p>
            <a:pPr lvl="1">
              <a:spcBef>
                <a:spcPct val="35000"/>
              </a:spcBef>
            </a:pPr>
            <a:r>
              <a:rPr lang="en-US" altLang="en-US" dirty="0"/>
              <a:t>Look for trends.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a:lnSpc>
                <a:spcPct val="85000"/>
              </a:lnSpc>
              <a:defRPr/>
            </a:pPr>
            <a:r>
              <a:rPr lang="en-US" dirty="0">
                <a:cs typeface="+mj-cs"/>
              </a:rPr>
              <a:t>Reassessment </a:t>
            </a:r>
            <a:r>
              <a:rPr lang="en-US" sz="2000" b="0" dirty="0">
                <a:cs typeface="+mj-cs"/>
              </a:rPr>
              <a:t>(2 of 4)</a:t>
            </a:r>
          </a:p>
        </p:txBody>
      </p:sp>
      <p:sp>
        <p:nvSpPr>
          <p:cNvPr id="141315" name="Rectangle 3"/>
          <p:cNvSpPr>
            <a:spLocks noGrp="1" noChangeArrowheads="1"/>
          </p:cNvSpPr>
          <p:nvPr>
            <p:ph type="body" idx="1"/>
          </p:nvPr>
        </p:nvSpPr>
        <p:spPr/>
        <p:txBody>
          <a:bodyPr rIns="228600"/>
          <a:lstStyle/>
          <a:p>
            <a:pPr>
              <a:spcBef>
                <a:spcPct val="35000"/>
              </a:spcBef>
            </a:pPr>
            <a:r>
              <a:rPr lang="en-US" altLang="en-US" dirty="0"/>
              <a:t>Reassess the chief complaint.</a:t>
            </a:r>
          </a:p>
          <a:p>
            <a:pPr lvl="1">
              <a:spcBef>
                <a:spcPct val="35000"/>
              </a:spcBef>
            </a:pPr>
            <a:r>
              <a:rPr lang="en-US" altLang="en-US" dirty="0"/>
              <a:t>Ask and answer the following questions:</a:t>
            </a:r>
          </a:p>
          <a:p>
            <a:pPr lvl="2">
              <a:spcBef>
                <a:spcPts val="900"/>
              </a:spcBef>
            </a:pPr>
            <a:r>
              <a:rPr lang="en-US" altLang="en-US" sz="2000" dirty="0"/>
              <a:t>Is the current treatment improving the patient</a:t>
            </a:r>
            <a:r>
              <a:rPr lang="ja-JP" altLang="en-US" sz="2000" dirty="0"/>
              <a:t>’</a:t>
            </a:r>
            <a:r>
              <a:rPr lang="en-US" altLang="ja-JP" sz="2000" dirty="0"/>
              <a:t>s condition?</a:t>
            </a:r>
          </a:p>
          <a:p>
            <a:pPr lvl="2">
              <a:spcBef>
                <a:spcPts val="900"/>
              </a:spcBef>
            </a:pPr>
            <a:r>
              <a:rPr lang="en-US" altLang="en-US" sz="2000" dirty="0"/>
              <a:t>Has an already identified problem gotten better?</a:t>
            </a:r>
          </a:p>
          <a:p>
            <a:pPr lvl="2">
              <a:spcBef>
                <a:spcPts val="900"/>
              </a:spcBef>
            </a:pPr>
            <a:r>
              <a:rPr lang="en-US" altLang="en-US" sz="2000" dirty="0"/>
              <a:t>Has an already identified problem gotten worse?</a:t>
            </a:r>
          </a:p>
          <a:p>
            <a:pPr lvl="2">
              <a:spcBef>
                <a:spcPts val="900"/>
              </a:spcBef>
            </a:pPr>
            <a:r>
              <a:rPr lang="en-US" altLang="en-US" sz="2000" dirty="0"/>
              <a:t>What is the nature of any newly identified problems?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nSpc>
                <a:spcPct val="85000"/>
              </a:lnSpc>
              <a:defRPr/>
            </a:pPr>
            <a:r>
              <a:rPr lang="en-US" dirty="0">
                <a:cs typeface="+mj-cs"/>
              </a:rPr>
              <a:t>Reassessment </a:t>
            </a:r>
            <a:r>
              <a:rPr lang="en-US" sz="2000" b="0" dirty="0">
                <a:cs typeface="+mj-cs"/>
              </a:rPr>
              <a:t>(3 of 4)</a:t>
            </a:r>
          </a:p>
        </p:txBody>
      </p:sp>
      <p:sp>
        <p:nvSpPr>
          <p:cNvPr id="142339" name="Rectangle 3"/>
          <p:cNvSpPr>
            <a:spLocks noGrp="1" noChangeArrowheads="1"/>
          </p:cNvSpPr>
          <p:nvPr>
            <p:ph type="body" idx="1"/>
          </p:nvPr>
        </p:nvSpPr>
        <p:spPr/>
        <p:txBody>
          <a:bodyPr rIns="228600"/>
          <a:lstStyle/>
          <a:p>
            <a:pPr>
              <a:spcBef>
                <a:spcPct val="35000"/>
              </a:spcBef>
            </a:pPr>
            <a:r>
              <a:rPr lang="en-US" altLang="en-US" dirty="0"/>
              <a:t>Recheck interventions.</a:t>
            </a:r>
          </a:p>
          <a:p>
            <a:pPr lvl="1">
              <a:spcBef>
                <a:spcPct val="35000"/>
              </a:spcBef>
            </a:pPr>
            <a:r>
              <a:rPr lang="en-US" altLang="en-US" dirty="0"/>
              <a:t>Check all interventions.</a:t>
            </a:r>
          </a:p>
          <a:p>
            <a:pPr lvl="1">
              <a:spcBef>
                <a:spcPct val="35000"/>
              </a:spcBef>
            </a:pPr>
            <a:r>
              <a:rPr lang="en-US" altLang="en-US" dirty="0"/>
              <a:t>Most important are the patient</a:t>
            </a:r>
            <a:r>
              <a:rPr lang="ja-JP" altLang="en-US"/>
              <a:t>’</a:t>
            </a:r>
            <a:r>
              <a:rPr lang="en-US" altLang="ja-JP" dirty="0"/>
              <a:t>s ABCs.</a:t>
            </a:r>
          </a:p>
          <a:p>
            <a:pPr lvl="1">
              <a:spcBef>
                <a:spcPct val="35000"/>
              </a:spcBef>
            </a:pPr>
            <a:r>
              <a:rPr lang="en-US" altLang="en-US" dirty="0"/>
              <a:t>Ensure management of bleeding.</a:t>
            </a:r>
          </a:p>
          <a:p>
            <a:pPr lvl="1">
              <a:spcBef>
                <a:spcPct val="35000"/>
              </a:spcBef>
            </a:pPr>
            <a:r>
              <a:rPr lang="en-US" altLang="en-US" dirty="0"/>
              <a:t>Ensure adequacy of other interventions, and consider the need for new interventions.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(4 of 4)</a:t>
            </a:r>
          </a:p>
        </p:txBody>
      </p:sp>
      <p:sp>
        <p:nvSpPr>
          <p:cNvPr id="143363" name="Content Placeholder 2"/>
          <p:cNvSpPr>
            <a:spLocks noGrp="1"/>
          </p:cNvSpPr>
          <p:nvPr>
            <p:ph type="body" idx="1"/>
          </p:nvPr>
        </p:nvSpPr>
        <p:spPr/>
        <p:txBody>
          <a:bodyPr rIns="228600"/>
          <a:lstStyle/>
          <a:p>
            <a:pPr>
              <a:spcBef>
                <a:spcPct val="35000"/>
              </a:spcBef>
            </a:pPr>
            <a:r>
              <a:rPr lang="en-US" altLang="en-US" dirty="0"/>
              <a:t>Identify and treat changes in the patient</a:t>
            </a:r>
            <a:r>
              <a:rPr lang="ja-JP" altLang="en-US"/>
              <a:t>’</a:t>
            </a:r>
            <a:r>
              <a:rPr lang="en-US" altLang="ja-JP" dirty="0"/>
              <a:t>s condition.</a:t>
            </a:r>
          </a:p>
          <a:p>
            <a:pPr lvl="1">
              <a:spcBef>
                <a:spcPct val="35000"/>
              </a:spcBef>
            </a:pPr>
            <a:r>
              <a:rPr lang="en-US" altLang="en-US" dirty="0"/>
              <a:t>Document any changes, whether positive or negative.</a:t>
            </a:r>
          </a:p>
          <a:p>
            <a:pPr>
              <a:spcBef>
                <a:spcPct val="35000"/>
              </a:spcBef>
            </a:pPr>
            <a:r>
              <a:rPr lang="en-US" altLang="en-US" dirty="0"/>
              <a:t>Reassess the patient.</a:t>
            </a:r>
          </a:p>
          <a:p>
            <a:pPr lvl="1">
              <a:spcBef>
                <a:spcPct val="35000"/>
              </a:spcBef>
            </a:pPr>
            <a:r>
              <a:rPr lang="en-US" altLang="en-US" dirty="0"/>
              <a:t>Unstable patients: approximately every 5 minutes</a:t>
            </a:r>
          </a:p>
          <a:p>
            <a:pPr lvl="1">
              <a:spcBef>
                <a:spcPct val="35000"/>
              </a:spcBef>
            </a:pPr>
            <a:r>
              <a:rPr lang="en-US" altLang="en-US" dirty="0"/>
              <a:t>Stable patients: approximately every 15 minutes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4388" name="Rectangle 3"/>
          <p:cNvSpPr>
            <a:spLocks noGrp="1" noChangeArrowheads="1"/>
          </p:cNvSpPr>
          <p:nvPr>
            <p:ph type="body" idx="1"/>
          </p:nvPr>
        </p:nvSpPr>
        <p:spPr>
          <a:xfrm>
            <a:off x="925830" y="1490870"/>
            <a:ext cx="9704070" cy="4699047"/>
          </a:xfrm>
        </p:spPr>
        <p:txBody>
          <a:bodyPr rIns="228600"/>
          <a:lstStyle/>
          <a:p>
            <a:pPr marL="457200" indent="-457200">
              <a:spcBef>
                <a:spcPct val="35000"/>
              </a:spcBef>
              <a:buFontTx/>
              <a:buAutoNum type="arabicPeriod"/>
            </a:pPr>
            <a:r>
              <a:rPr lang="en-US" altLang="en-US" dirty="0"/>
              <a:t>During the scene size-up, you should routinely determine all of the following, EXCEPT: </a:t>
            </a:r>
          </a:p>
          <a:p>
            <a:pPr marL="1016000" lvl="1" indent="-444500">
              <a:spcBef>
                <a:spcPct val="35000"/>
              </a:spcBef>
              <a:buFontTx/>
              <a:buAutoNum type="alphaUcPeriod"/>
            </a:pPr>
            <a:r>
              <a:rPr lang="en-US" altLang="en-US" dirty="0"/>
              <a:t>the mechanism of injury or nature of illness.</a:t>
            </a:r>
          </a:p>
          <a:p>
            <a:pPr marL="1016000" lvl="1" indent="-444500">
              <a:spcBef>
                <a:spcPct val="35000"/>
              </a:spcBef>
              <a:buFontTx/>
              <a:buAutoNum type="alphaUcPeriod"/>
            </a:pPr>
            <a:r>
              <a:rPr lang="en-US" altLang="en-US" dirty="0"/>
              <a:t>the ratio of pediatric patients to adult patients.</a:t>
            </a:r>
          </a:p>
          <a:p>
            <a:pPr marL="1016000" lvl="1" indent="-444500">
              <a:spcBef>
                <a:spcPct val="35000"/>
              </a:spcBef>
              <a:buFontTx/>
              <a:buAutoNum type="alphaUcPeriod"/>
            </a:pPr>
            <a:r>
              <a:rPr lang="en-US" altLang="en-US" dirty="0"/>
              <a:t>whether or not additional resources are needed.</a:t>
            </a:r>
          </a:p>
          <a:p>
            <a:pPr marL="1016000" lvl="1" indent="-444500">
              <a:spcBef>
                <a:spcPct val="35000"/>
              </a:spcBef>
              <a:buFontTx/>
              <a:buAutoNum type="alphaUcPeriod"/>
            </a:pPr>
            <a:r>
              <a:rPr lang="en-US" altLang="en-US" dirty="0"/>
              <a:t>if there are any hazards that will jeopardize safety.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defRPr/>
            </a:pPr>
            <a:r>
              <a:rPr lang="en-US" dirty="0">
                <a:cs typeface="+mj-cs"/>
              </a:rPr>
              <a:t>Introduction </a:t>
            </a:r>
            <a:r>
              <a:rPr lang="en-US" sz="2000" b="0" dirty="0">
                <a:cs typeface="+mj-cs"/>
              </a:rPr>
              <a:t>(3 of 3)</a:t>
            </a:r>
          </a:p>
        </p:txBody>
      </p:sp>
      <p:sp>
        <p:nvSpPr>
          <p:cNvPr id="16387" name="Content Placeholder 2"/>
          <p:cNvSpPr>
            <a:spLocks noGrp="1"/>
          </p:cNvSpPr>
          <p:nvPr>
            <p:ph type="body" idx="1"/>
          </p:nvPr>
        </p:nvSpPr>
        <p:spPr/>
        <p:txBody>
          <a:bodyPr rIns="228600"/>
          <a:lstStyle/>
          <a:p>
            <a:pPr>
              <a:spcBef>
                <a:spcPct val="35000"/>
              </a:spcBef>
            </a:pPr>
            <a:r>
              <a:rPr lang="en-US" altLang="en-US" dirty="0"/>
              <a:t>Rarely does one sign or symptom show you the patient</a:t>
            </a:r>
            <a:r>
              <a:rPr lang="ja-JP" altLang="en-US" dirty="0"/>
              <a:t>’</a:t>
            </a:r>
            <a:r>
              <a:rPr lang="en-US" altLang="ja-JP" dirty="0"/>
              <a:t>s status or underlying problem.</a:t>
            </a:r>
          </a:p>
          <a:p>
            <a:pPr lvl="1">
              <a:spcBef>
                <a:spcPct val="35000"/>
              </a:spcBef>
            </a:pPr>
            <a:r>
              <a:rPr lang="en-US" altLang="en-US" dirty="0"/>
              <a:t>Symptom: subjective condition the patient feels and tells you about</a:t>
            </a:r>
          </a:p>
          <a:p>
            <a:pPr lvl="1">
              <a:spcBef>
                <a:spcPct val="35000"/>
              </a:spcBef>
            </a:pPr>
            <a:r>
              <a:rPr lang="en-US" altLang="en-US" dirty="0"/>
              <a:t>Sign: objective condition you can observe about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5412"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Components of the scene size-up—after taking standard precautions—include determining if the scene is safe for entry, determining the mechanism of injury or nature of illness, determining the number of patients, and determining if additional resources are needed at the scene.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6436"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During the scene size-up, you should routinely determine all of the following, EXCEPT: </a:t>
            </a:r>
          </a:p>
          <a:p>
            <a:pPr marL="1016000" lvl="1" indent="-444500">
              <a:spcBef>
                <a:spcPct val="35000"/>
              </a:spcBef>
              <a:buFontTx/>
              <a:buAutoNum type="alphaUcPeriod"/>
            </a:pPr>
            <a:r>
              <a:rPr lang="en-US" altLang="en-US" dirty="0"/>
              <a:t>the mechanism of injury or nature of illness.</a:t>
            </a:r>
            <a:br>
              <a:rPr lang="en-US" altLang="en-US" dirty="0"/>
            </a:br>
            <a:r>
              <a:rPr lang="en-US" altLang="en-US" b="1" dirty="0"/>
              <a:t>Rationale: </a:t>
            </a:r>
            <a:r>
              <a:rPr lang="en-US" altLang="en-US" dirty="0">
                <a:solidFill>
                  <a:srgbClr val="F37021"/>
                </a:solidFill>
              </a:rPr>
              <a:t>This is part of the scene size-up.</a:t>
            </a:r>
          </a:p>
          <a:p>
            <a:pPr marL="1016000" lvl="1" indent="-444500">
              <a:spcBef>
                <a:spcPct val="35000"/>
              </a:spcBef>
              <a:buFontTx/>
              <a:buAutoNum type="alphaUcPeriod"/>
            </a:pPr>
            <a:r>
              <a:rPr lang="en-US" altLang="en-US" dirty="0"/>
              <a:t>the ratio of pediatric patients to adult patients.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whether or not additional resources are needed.</a:t>
            </a:r>
            <a:br>
              <a:rPr lang="en-US" altLang="en-US" dirty="0"/>
            </a:br>
            <a:r>
              <a:rPr lang="en-US" altLang="en-US" b="1" dirty="0"/>
              <a:t>Rationale: </a:t>
            </a:r>
            <a:r>
              <a:rPr lang="en-US" altLang="en-US" dirty="0">
                <a:solidFill>
                  <a:srgbClr val="F37021"/>
                </a:solidFill>
              </a:rPr>
              <a:t>This is part of the scene size-up.</a:t>
            </a:r>
          </a:p>
          <a:p>
            <a:pPr marL="1016000" lvl="1" indent="-444500">
              <a:spcBef>
                <a:spcPct val="35000"/>
              </a:spcBef>
              <a:buFontTx/>
              <a:buAutoNum type="alphaUcPeriod"/>
            </a:pPr>
            <a:r>
              <a:rPr lang="en-US" altLang="en-US" dirty="0"/>
              <a:t>if there are any hazards that will jeopardize safety.</a:t>
            </a:r>
            <a:br>
              <a:rPr lang="en-US" altLang="en-US" dirty="0"/>
            </a:br>
            <a:r>
              <a:rPr lang="en-US" altLang="en-US" b="1" dirty="0"/>
              <a:t>Rationale: </a:t>
            </a:r>
            <a:r>
              <a:rPr lang="en-US" altLang="en-US" dirty="0">
                <a:solidFill>
                  <a:srgbClr val="F37021"/>
                </a:solidFill>
              </a:rPr>
              <a:t>This is part of the scene size-up.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7460"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You arrive at the scene of an </a:t>
            </a:r>
            <a:r>
              <a:rPr lang="ja-JP" altLang="en-US" dirty="0"/>
              <a:t>“</a:t>
            </a:r>
            <a:r>
              <a:rPr lang="en-US" altLang="ja-JP" dirty="0"/>
              <a:t>injured person.</a:t>
            </a:r>
            <a:r>
              <a:rPr lang="ja-JP" altLang="en-US" dirty="0"/>
              <a:t>”</a:t>
            </a:r>
            <a:r>
              <a:rPr lang="en-US" altLang="ja-JP" dirty="0"/>
              <a:t> As you exit the ambulance, you see a man lying on the front porch of his house. He appears to have been shot in the head and is lying in a pool of blood. You should:</a:t>
            </a:r>
          </a:p>
          <a:p>
            <a:pPr marL="1016000" lvl="1" indent="-444500">
              <a:spcBef>
                <a:spcPct val="35000"/>
              </a:spcBef>
              <a:buFontTx/>
              <a:buAutoNum type="alphaUcPeriod"/>
            </a:pPr>
            <a:r>
              <a:rPr lang="en-US" altLang="en-US" dirty="0"/>
              <a:t>immediately assess the patient.</a:t>
            </a:r>
          </a:p>
          <a:p>
            <a:pPr marL="1016000" lvl="1" indent="-444500">
              <a:spcBef>
                <a:spcPct val="35000"/>
              </a:spcBef>
              <a:buFontTx/>
              <a:buAutoNum type="alphaUcPeriod"/>
            </a:pPr>
            <a:r>
              <a:rPr lang="en-US" altLang="en-US" dirty="0"/>
              <a:t>proceed to the patient with caution.</a:t>
            </a:r>
          </a:p>
          <a:p>
            <a:pPr marL="1016000" lvl="1" indent="-444500">
              <a:spcBef>
                <a:spcPct val="35000"/>
              </a:spcBef>
              <a:buFontTx/>
              <a:buAutoNum type="alphaUcPeriod"/>
            </a:pPr>
            <a:r>
              <a:rPr lang="en-US" altLang="en-US" dirty="0"/>
              <a:t>quickly assess the scene for a gun.</a:t>
            </a:r>
          </a:p>
          <a:p>
            <a:pPr marL="1016000" lvl="1" indent="-444500">
              <a:spcBef>
                <a:spcPct val="35000"/>
              </a:spcBef>
              <a:buFontTx/>
              <a:buAutoNum type="alphaUcPeriod"/>
            </a:pPr>
            <a:r>
              <a:rPr lang="en-US" altLang="en-US" dirty="0"/>
              <a:t>retreat to a safe place and wait for law enforcement to arrive.</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8484"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Your primary responsibility as an EMT is to protect yourself. Prior to entering </a:t>
            </a:r>
            <a:r>
              <a:rPr lang="en-US" altLang="en-US" i="1" dirty="0"/>
              <a:t>any</a:t>
            </a:r>
            <a:r>
              <a:rPr lang="en-US" altLang="en-US" dirty="0"/>
              <a:t> scene, you must assess for potential dangers. In cases where violence has occurred, you must retreat to a safe place and wait for law enforcement personnel to arrive.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49508"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You arrive at the scene of an </a:t>
            </a:r>
            <a:r>
              <a:rPr lang="ja-JP" altLang="en-US" dirty="0"/>
              <a:t>“</a:t>
            </a:r>
            <a:r>
              <a:rPr lang="en-US" altLang="ja-JP" dirty="0"/>
              <a:t>injured person.</a:t>
            </a:r>
            <a:r>
              <a:rPr lang="ja-JP" altLang="en-US" dirty="0"/>
              <a:t>”</a:t>
            </a:r>
            <a:r>
              <a:rPr lang="en-US" altLang="ja-JP" dirty="0"/>
              <a:t> As you exit the ambulance, you see a man lying on the front porch of his house. He appears to have been shot in the head and is lying in a pool of blood. You should:</a:t>
            </a:r>
          </a:p>
          <a:p>
            <a:pPr marL="1016000" lvl="1" indent="-444500">
              <a:spcBef>
                <a:spcPct val="35000"/>
              </a:spcBef>
              <a:buFontTx/>
              <a:buAutoNum type="alphaUcPeriod"/>
            </a:pPr>
            <a:r>
              <a:rPr lang="en-US" altLang="en-US" dirty="0"/>
              <a:t>immediately assess the patient.</a:t>
            </a:r>
            <a:br>
              <a:rPr lang="en-US" altLang="en-US" dirty="0"/>
            </a:br>
            <a:r>
              <a:rPr lang="en-US" altLang="en-US" b="1" dirty="0"/>
              <a:t>Rationale: </a:t>
            </a:r>
            <a:r>
              <a:rPr lang="en-US" altLang="en-US" dirty="0">
                <a:solidFill>
                  <a:srgbClr val="F37021"/>
                </a:solidFill>
              </a:rPr>
              <a:t>You must wait until the scene is safe.</a:t>
            </a:r>
          </a:p>
          <a:p>
            <a:pPr marL="1016000" lvl="1" indent="-444500">
              <a:spcBef>
                <a:spcPct val="35000"/>
              </a:spcBef>
              <a:buFontTx/>
              <a:buAutoNum type="alphaUcPeriod"/>
            </a:pPr>
            <a:r>
              <a:rPr lang="en-US" altLang="en-US" dirty="0"/>
              <a:t>proceed to the patient with caution.</a:t>
            </a:r>
            <a:br>
              <a:rPr lang="en-US" altLang="en-US" dirty="0"/>
            </a:br>
            <a:r>
              <a:rPr lang="en-US" altLang="en-US" b="1" dirty="0"/>
              <a:t>Rationale: </a:t>
            </a:r>
            <a:r>
              <a:rPr lang="en-US" altLang="en-US" dirty="0">
                <a:solidFill>
                  <a:srgbClr val="F37021"/>
                </a:solidFill>
              </a:rPr>
              <a:t>You must wait until the scene is safe.</a:t>
            </a:r>
          </a:p>
          <a:p>
            <a:pPr marL="1016000" lvl="1" indent="-444500">
              <a:spcBef>
                <a:spcPct val="35000"/>
              </a:spcBef>
              <a:buFontTx/>
              <a:buAutoNum type="alphaUcPeriod" startAt="3"/>
            </a:pPr>
            <a:r>
              <a:rPr lang="en-US" altLang="en-US" dirty="0"/>
              <a:t>quickly assess the scene for a gun.</a:t>
            </a:r>
            <a:br>
              <a:rPr lang="en-US" altLang="en-US" dirty="0"/>
            </a:br>
            <a:r>
              <a:rPr lang="en-US" altLang="en-US" b="1" dirty="0"/>
              <a:t>Rationale: </a:t>
            </a:r>
            <a:r>
              <a:rPr lang="en-US" altLang="en-US" dirty="0">
                <a:solidFill>
                  <a:srgbClr val="F37021"/>
                </a:solidFill>
              </a:rPr>
              <a:t>This is the responsibility of law enforcement.</a:t>
            </a:r>
          </a:p>
          <a:p>
            <a:pPr marL="1016000" lvl="1" indent="-444500">
              <a:spcBef>
                <a:spcPct val="35000"/>
              </a:spcBef>
              <a:buFontTx/>
              <a:buAutoNum type="alphaUcPeriod" startAt="3"/>
            </a:pPr>
            <a:r>
              <a:rPr lang="en-US" altLang="en-US" dirty="0"/>
              <a:t>retreat to a safe place and wait for law enforcement to arrive.</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1556"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Findings such as inadequate breathing or an altered level of consciousness should be identified in the:</a:t>
            </a:r>
          </a:p>
          <a:p>
            <a:pPr marL="1016000" lvl="1" indent="-444500">
              <a:spcBef>
                <a:spcPct val="35000"/>
              </a:spcBef>
              <a:buFontTx/>
              <a:buAutoNum type="alphaUcPeriod"/>
            </a:pPr>
            <a:r>
              <a:rPr lang="en-US" altLang="en-US" dirty="0"/>
              <a:t>primary assessment.</a:t>
            </a:r>
          </a:p>
          <a:p>
            <a:pPr marL="1016000" lvl="1" indent="-444500">
              <a:spcBef>
                <a:spcPct val="35000"/>
              </a:spcBef>
              <a:buFontTx/>
              <a:buAutoNum type="alphaUcPeriod"/>
            </a:pPr>
            <a:r>
              <a:rPr lang="en-US" altLang="en-US" dirty="0"/>
              <a:t>focused assessment.</a:t>
            </a:r>
          </a:p>
          <a:p>
            <a:pPr marL="1016000" lvl="1" indent="-444500">
              <a:spcBef>
                <a:spcPct val="35000"/>
              </a:spcBef>
              <a:buFontTx/>
              <a:buAutoNum type="alphaUcPeriod"/>
            </a:pPr>
            <a:r>
              <a:rPr lang="en-US" altLang="en-US" dirty="0"/>
              <a:t>secondary assessment.</a:t>
            </a:r>
          </a:p>
          <a:p>
            <a:pPr marL="1016000" lvl="1" indent="-444500">
              <a:spcBef>
                <a:spcPct val="35000"/>
              </a:spcBef>
              <a:buFontTx/>
              <a:buAutoNum type="alphaUcPeriod"/>
            </a:pPr>
            <a:r>
              <a:rPr lang="en-US" altLang="en-US" dirty="0"/>
              <a:t>reassessment.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2580"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The purpose of the primary assessment is to identify and manage any life threats to the patient, such as inadequate breathing, an altered level of consciousness, or severe hemorrhage.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53604"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Findings such as inadequate breathing or an altered level of consciousness should be identified in the:</a:t>
            </a:r>
          </a:p>
          <a:p>
            <a:pPr marL="1016000" lvl="1" indent="-444500">
              <a:spcBef>
                <a:spcPct val="35000"/>
              </a:spcBef>
              <a:buFontTx/>
              <a:buAutoNum type="alphaUcPeriod"/>
            </a:pPr>
            <a:r>
              <a:rPr lang="en-US" altLang="en-US" dirty="0"/>
              <a:t>primary assessment.</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focused assessment.</a:t>
            </a:r>
            <a:br>
              <a:rPr lang="en-US" altLang="en-US" dirty="0"/>
            </a:br>
            <a:r>
              <a:rPr lang="en-US" altLang="en-US" b="1" dirty="0"/>
              <a:t>Rationale: </a:t>
            </a:r>
            <a:r>
              <a:rPr lang="en-US" altLang="en-US" dirty="0">
                <a:solidFill>
                  <a:srgbClr val="F37021"/>
                </a:solidFill>
              </a:rPr>
              <a:t>The focused assessment takes place during the secondary assessment, if appropriate. </a:t>
            </a:r>
          </a:p>
          <a:p>
            <a:pPr marL="1016000" lvl="1" indent="-444500">
              <a:spcBef>
                <a:spcPct val="35000"/>
              </a:spcBef>
              <a:buFontTx/>
              <a:buAutoNum type="alphaUcPeriod" startAt="3"/>
            </a:pPr>
            <a:r>
              <a:rPr lang="en-US" altLang="en-US" dirty="0"/>
              <a:t>secondary assessment.</a:t>
            </a:r>
            <a:br>
              <a:rPr lang="en-US" altLang="en-US" dirty="0"/>
            </a:br>
            <a:r>
              <a:rPr lang="en-US" altLang="en-US" b="1" dirty="0"/>
              <a:t>Rationale: </a:t>
            </a:r>
            <a:r>
              <a:rPr lang="en-US" altLang="en-US" dirty="0">
                <a:solidFill>
                  <a:srgbClr val="F37021"/>
                </a:solidFill>
              </a:rPr>
              <a:t>The purpose of the secondary assessment is to perform a systematic physical examination of the patient after the primary assessment.</a:t>
            </a:r>
          </a:p>
          <a:p>
            <a:pPr marL="1016000" lvl="1" indent="-444500">
              <a:spcBef>
                <a:spcPct val="35000"/>
              </a:spcBef>
              <a:buFontTx/>
              <a:buAutoNum type="alphaUcPeriod" startAt="3"/>
            </a:pPr>
            <a:r>
              <a:rPr lang="en-US" altLang="en-US" dirty="0"/>
              <a:t>reassessment.</a:t>
            </a:r>
            <a:br>
              <a:rPr lang="en-US" altLang="en-US" dirty="0"/>
            </a:br>
            <a:r>
              <a:rPr lang="en-US" altLang="en-US" b="1" dirty="0"/>
              <a:t>Rationale: </a:t>
            </a:r>
            <a:r>
              <a:rPr lang="en-US" altLang="en-US" dirty="0">
                <a:solidFill>
                  <a:srgbClr val="F37021"/>
                </a:solidFill>
              </a:rPr>
              <a:t>Reassessment is performed to identify and treat changes in a patient</a:t>
            </a:r>
            <a:r>
              <a:rPr lang="ja-JP" altLang="en-US" dirty="0">
                <a:solidFill>
                  <a:srgbClr val="F37021"/>
                </a:solidFill>
              </a:rPr>
              <a:t>’</a:t>
            </a:r>
            <a:r>
              <a:rPr lang="en-US" altLang="ja-JP" dirty="0">
                <a:solidFill>
                  <a:srgbClr val="F37021"/>
                </a:solidFill>
              </a:rPr>
              <a:t>s condition after the primary assessment.</a:t>
            </a: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5652"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Which of the following would you NOT detect while determining your initial general impression of a patient? </a:t>
            </a:r>
          </a:p>
          <a:p>
            <a:pPr marL="1016000" lvl="1" indent="-444500">
              <a:spcBef>
                <a:spcPct val="35000"/>
              </a:spcBef>
              <a:buFontTx/>
              <a:buAutoNum type="alphaUcPeriod"/>
            </a:pPr>
            <a:r>
              <a:rPr lang="en-US" altLang="en-US" dirty="0"/>
              <a:t>Cyanosis</a:t>
            </a:r>
          </a:p>
          <a:p>
            <a:pPr marL="1016000" lvl="1" indent="-444500">
              <a:spcBef>
                <a:spcPct val="35000"/>
              </a:spcBef>
              <a:buFontTx/>
              <a:buAutoNum type="alphaUcPeriod"/>
            </a:pPr>
            <a:r>
              <a:rPr lang="en-US" altLang="en-US" dirty="0"/>
              <a:t>Gurgling respirations</a:t>
            </a:r>
          </a:p>
          <a:p>
            <a:pPr marL="1016000" lvl="1" indent="-444500">
              <a:spcBef>
                <a:spcPct val="35000"/>
              </a:spcBef>
              <a:buFontTx/>
              <a:buAutoNum type="alphaUcPeriod"/>
            </a:pPr>
            <a:r>
              <a:rPr lang="en-US" altLang="en-US" dirty="0"/>
              <a:t>Severe bleeding</a:t>
            </a:r>
          </a:p>
          <a:p>
            <a:pPr marL="1016000" lvl="1" indent="-444500">
              <a:spcBef>
                <a:spcPct val="35000"/>
              </a:spcBef>
              <a:buFontTx/>
              <a:buAutoNum type="alphaUcPeriod"/>
            </a:pPr>
            <a:r>
              <a:rPr lang="en-US" altLang="en-US" dirty="0"/>
              <a:t>Rapid heart rate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6676"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The initial general impression is what you first notice as you approach the patient, but before physical contact with the patient is made. It is what you see, hear, or smell. A rapid heart rate (tachycardia) would not be detected until you actually perform the entire primary assessment; you cannot see, hear, or smell tachycardia.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lnSpc>
                <a:spcPct val="85000"/>
              </a:lnSpc>
              <a:defRPr/>
            </a:pPr>
            <a:r>
              <a:rPr lang="en-US" dirty="0">
                <a:cs typeface="+mj-cs"/>
              </a:rPr>
              <a:t>Scene Size-up </a:t>
            </a:r>
            <a:endParaRPr lang="en-US" sz="2800" b="0" dirty="0">
              <a:cs typeface="+mj-cs"/>
            </a:endParaRPr>
          </a:p>
        </p:txBody>
      </p:sp>
      <p:sp>
        <p:nvSpPr>
          <p:cNvPr id="17411" name="Content Placeholder 2"/>
          <p:cNvSpPr>
            <a:spLocks noGrp="1"/>
          </p:cNvSpPr>
          <p:nvPr>
            <p:ph type="body" idx="1"/>
          </p:nvPr>
        </p:nvSpPr>
        <p:spPr/>
        <p:txBody>
          <a:bodyPr rIns="228600"/>
          <a:lstStyle/>
          <a:p>
            <a:pPr eaLnBrk="1" hangingPunct="1">
              <a:spcBef>
                <a:spcPct val="35000"/>
              </a:spcBef>
            </a:pPr>
            <a:r>
              <a:rPr lang="en-US" altLang="en-US" dirty="0"/>
              <a:t>Your evaluation of the conditions in which you will be operating</a:t>
            </a:r>
          </a:p>
          <a:p>
            <a:pPr eaLnBrk="1" hangingPunct="1">
              <a:spcBef>
                <a:spcPct val="35000"/>
              </a:spcBef>
            </a:pPr>
            <a:r>
              <a:rPr lang="en-US" altLang="en-US" dirty="0"/>
              <a:t>Maintain situational awareness.</a:t>
            </a:r>
          </a:p>
          <a:p>
            <a:pPr eaLnBrk="1" hangingPunct="1">
              <a:spcBef>
                <a:spcPct val="35000"/>
              </a:spcBef>
            </a:pPr>
            <a:r>
              <a:rPr lang="en-US" altLang="en-US" dirty="0"/>
              <a:t>Scene size-up combines: </a:t>
            </a:r>
          </a:p>
          <a:p>
            <a:pPr lvl="1" eaLnBrk="1" hangingPunct="1">
              <a:spcBef>
                <a:spcPct val="35000"/>
              </a:spcBef>
            </a:pPr>
            <a:r>
              <a:rPr lang="en-US" altLang="en-US" dirty="0"/>
              <a:t>An understanding of the situation and conditions prior to responding </a:t>
            </a:r>
          </a:p>
          <a:p>
            <a:pPr lvl="1" eaLnBrk="1" hangingPunct="1">
              <a:spcBef>
                <a:spcPct val="35000"/>
              </a:spcBef>
            </a:pPr>
            <a:r>
              <a:rPr lang="en-US" altLang="en-US" dirty="0"/>
              <a:t>Dispatcher</a:t>
            </a:r>
            <a:r>
              <a:rPr lang="ja-JP" altLang="en-US" dirty="0"/>
              <a:t>’</a:t>
            </a:r>
            <a:r>
              <a:rPr lang="en-US" altLang="ja-JP" dirty="0"/>
              <a:t>s basic information</a:t>
            </a:r>
          </a:p>
          <a:p>
            <a:pPr lvl="1" eaLnBrk="1" hangingPunct="1">
              <a:spcBef>
                <a:spcPct val="35000"/>
              </a:spcBef>
            </a:pPr>
            <a:r>
              <a:rPr lang="en-US" altLang="en-US" dirty="0"/>
              <a:t>Observation of the scene</a:t>
            </a:r>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57700"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Which of the following would you NOT detect while determining your initial general impression of a patient? </a:t>
            </a:r>
          </a:p>
          <a:p>
            <a:pPr marL="1016000" lvl="1" indent="-444500">
              <a:spcBef>
                <a:spcPct val="35000"/>
              </a:spcBef>
              <a:buFontTx/>
              <a:buAutoNum type="alphaUcPeriod"/>
            </a:pPr>
            <a:r>
              <a:rPr lang="en-US" altLang="en-US" dirty="0"/>
              <a:t>Cyanosis</a:t>
            </a:r>
            <a:br>
              <a:rPr lang="en-US" altLang="en-US" dirty="0"/>
            </a:br>
            <a:r>
              <a:rPr lang="en-US" altLang="en-US" b="1" dirty="0"/>
              <a:t>Rationale: </a:t>
            </a:r>
            <a:r>
              <a:rPr lang="en-US" altLang="en-US" dirty="0">
                <a:solidFill>
                  <a:srgbClr val="F37021"/>
                </a:solidFill>
              </a:rPr>
              <a:t>You can see cyanosis while determining your initial general impression.</a:t>
            </a:r>
          </a:p>
          <a:p>
            <a:pPr marL="1016000" lvl="1" indent="-444500">
              <a:spcBef>
                <a:spcPct val="35000"/>
              </a:spcBef>
              <a:buFontTx/>
              <a:buAutoNum type="alphaUcPeriod"/>
            </a:pPr>
            <a:r>
              <a:rPr lang="en-US" altLang="en-US" dirty="0"/>
              <a:t>Gurgling respirations</a:t>
            </a:r>
            <a:br>
              <a:rPr lang="en-US" altLang="en-US" dirty="0"/>
            </a:br>
            <a:r>
              <a:rPr lang="en-US" altLang="en-US" b="1" dirty="0"/>
              <a:t>Rationale: </a:t>
            </a:r>
            <a:r>
              <a:rPr lang="en-US" altLang="en-US" dirty="0">
                <a:solidFill>
                  <a:srgbClr val="F37021"/>
                </a:solidFill>
              </a:rPr>
              <a:t>You can hear gurgling while determining your initial general impression.</a:t>
            </a:r>
          </a:p>
          <a:p>
            <a:pPr marL="1016000" lvl="1" indent="-444500">
              <a:spcBef>
                <a:spcPct val="35000"/>
              </a:spcBef>
              <a:buFontTx/>
              <a:buAutoNum type="alphaUcPeriod" startAt="3"/>
            </a:pPr>
            <a:r>
              <a:rPr lang="en-US" altLang="en-US" dirty="0"/>
              <a:t>Severe bleeding</a:t>
            </a:r>
            <a:br>
              <a:rPr lang="en-US" altLang="en-US" dirty="0"/>
            </a:br>
            <a:r>
              <a:rPr lang="en-US" altLang="en-US" b="1" dirty="0"/>
              <a:t>Rationale: </a:t>
            </a:r>
            <a:r>
              <a:rPr lang="en-US" altLang="en-US" dirty="0">
                <a:solidFill>
                  <a:srgbClr val="F37021"/>
                </a:solidFill>
              </a:rPr>
              <a:t>You can see bleeding while determining your initial general impression.</a:t>
            </a:r>
          </a:p>
          <a:p>
            <a:pPr marL="1016000" lvl="1" indent="-444500">
              <a:spcBef>
                <a:spcPct val="35000"/>
              </a:spcBef>
              <a:buFontTx/>
              <a:buAutoNum type="alphaUcPeriod" startAt="3"/>
            </a:pPr>
            <a:r>
              <a:rPr lang="en-US" altLang="en-US" dirty="0"/>
              <a:t>Rapid heart rate</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9748"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Your primary assessment of an elderly woman who fell reveals an altered level of consciousness and a large hematoma to her forehead. After protecting her spine and administering oxygen, you should:</a:t>
            </a:r>
          </a:p>
          <a:p>
            <a:pPr marL="1016000" lvl="1" indent="-444500">
              <a:spcBef>
                <a:spcPct val="35000"/>
              </a:spcBef>
              <a:buFontTx/>
              <a:buAutoNum type="alphaUcPeriod"/>
            </a:pPr>
            <a:r>
              <a:rPr lang="en-US" altLang="en-US" dirty="0"/>
              <a:t>reassess your interventions. </a:t>
            </a:r>
          </a:p>
          <a:p>
            <a:pPr marL="1016000" lvl="1" indent="-444500">
              <a:spcBef>
                <a:spcPct val="35000"/>
              </a:spcBef>
              <a:buFontTx/>
              <a:buAutoNum type="alphaUcPeriod"/>
            </a:pPr>
            <a:r>
              <a:rPr lang="en-US" altLang="en-US" dirty="0"/>
              <a:t>perform a rapid exam.</a:t>
            </a:r>
          </a:p>
          <a:p>
            <a:pPr marL="1016000" lvl="1" indent="-444500">
              <a:spcBef>
                <a:spcPct val="35000"/>
              </a:spcBef>
              <a:buFontTx/>
              <a:buAutoNum type="alphaUcPeriod"/>
            </a:pPr>
            <a:r>
              <a:rPr lang="en-US" altLang="en-US" dirty="0"/>
              <a:t>transport the patient immediately.</a:t>
            </a:r>
          </a:p>
          <a:p>
            <a:pPr marL="1016000" lvl="1" indent="-444500">
              <a:spcBef>
                <a:spcPct val="35000"/>
              </a:spcBef>
              <a:buFontTx/>
              <a:buAutoNum type="alphaUcPeriod"/>
            </a:pPr>
            <a:r>
              <a:rPr lang="en-US" altLang="en-US" dirty="0"/>
              <a:t>perform a focused assessment of her 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60772"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If any life-threatening problems are discovered in the primary assessment, they should be addressed immediately. The EMT should then perform a rapid exam to look for other potentially life-threatening injuries or conditions.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61796"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Your primary assessment of an elderly woman who fell reveals an altered level of consciousness and a large hematoma to her forehead. After protecting her spine and administering oxygen, you should:</a:t>
            </a:r>
          </a:p>
          <a:p>
            <a:pPr marL="1016000" lvl="1" indent="-444500">
              <a:spcBef>
                <a:spcPct val="35000"/>
              </a:spcBef>
              <a:buFontTx/>
              <a:buAutoNum type="alphaUcPeriod"/>
            </a:pPr>
            <a:r>
              <a:rPr lang="en-US" altLang="en-US" dirty="0"/>
              <a:t>reassess your interventions.</a:t>
            </a:r>
            <a:br>
              <a:rPr lang="en-US" altLang="en-US" dirty="0"/>
            </a:br>
            <a:r>
              <a:rPr lang="en-US" altLang="en-US" b="1" dirty="0"/>
              <a:t>Rationale: </a:t>
            </a:r>
            <a:r>
              <a:rPr lang="en-US" altLang="en-US" dirty="0">
                <a:solidFill>
                  <a:srgbClr val="F37021"/>
                </a:solidFill>
              </a:rPr>
              <a:t>This is the last step of the patient assessment process.</a:t>
            </a:r>
          </a:p>
          <a:p>
            <a:pPr marL="1016000" lvl="1" indent="-444500">
              <a:spcBef>
                <a:spcPct val="35000"/>
              </a:spcBef>
              <a:buFontTx/>
              <a:buAutoNum type="alphaUcPeriod"/>
            </a:pPr>
            <a:r>
              <a:rPr lang="en-US" altLang="en-US" dirty="0"/>
              <a:t>perform a rapid exam.</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transport the patient immediately.</a:t>
            </a:r>
            <a:br>
              <a:rPr lang="en-US" altLang="en-US" dirty="0"/>
            </a:br>
            <a:r>
              <a:rPr lang="en-US" altLang="en-US" b="1" dirty="0"/>
              <a:t>Rationale: </a:t>
            </a:r>
            <a:r>
              <a:rPr lang="en-US" altLang="en-US" dirty="0">
                <a:solidFill>
                  <a:srgbClr val="F37021"/>
                </a:solidFill>
              </a:rPr>
              <a:t>This is determined after the completion of a rapid exam.</a:t>
            </a:r>
          </a:p>
          <a:p>
            <a:pPr marL="1016000" lvl="1" indent="-444500">
              <a:spcBef>
                <a:spcPct val="35000"/>
              </a:spcBef>
              <a:buFontTx/>
              <a:buAutoNum type="alphaUcPeriod" startAt="3"/>
            </a:pPr>
            <a:r>
              <a:rPr lang="en-US" altLang="en-US" dirty="0"/>
              <a:t>perform a focused assessment of her head.</a:t>
            </a:r>
            <a:br>
              <a:rPr lang="en-US" altLang="en-US" dirty="0"/>
            </a:br>
            <a:r>
              <a:rPr lang="en-US" altLang="en-US" b="1" dirty="0"/>
              <a:t>Rationale: </a:t>
            </a:r>
            <a:r>
              <a:rPr lang="en-US" altLang="en-US" dirty="0">
                <a:solidFill>
                  <a:srgbClr val="F37021"/>
                </a:solidFill>
              </a:rPr>
              <a:t>This performed during the secondary assessment.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63844"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A semiconscious patient pushes your hand away when you pinch his earlobe. You should describe his level of consciousness as: </a:t>
            </a:r>
          </a:p>
          <a:p>
            <a:pPr marL="1016000" lvl="1" indent="-444500">
              <a:spcBef>
                <a:spcPct val="35000"/>
              </a:spcBef>
              <a:buFontTx/>
              <a:buAutoNum type="alphaUcPeriod"/>
            </a:pPr>
            <a:r>
              <a:rPr lang="en-US" altLang="en-US" dirty="0"/>
              <a:t>alert.</a:t>
            </a:r>
          </a:p>
          <a:p>
            <a:pPr marL="1016000" lvl="1" indent="-444500">
              <a:spcBef>
                <a:spcPct val="35000"/>
              </a:spcBef>
              <a:buFontTx/>
              <a:buAutoNum type="alphaUcPeriod"/>
            </a:pPr>
            <a:r>
              <a:rPr lang="en-US" altLang="en-US" dirty="0"/>
              <a:t>unresponsive.</a:t>
            </a:r>
          </a:p>
          <a:p>
            <a:pPr marL="1016000" lvl="1" indent="-444500">
              <a:spcBef>
                <a:spcPct val="35000"/>
              </a:spcBef>
              <a:buFontTx/>
              <a:buAutoNum type="alphaUcPeriod"/>
            </a:pPr>
            <a:r>
              <a:rPr lang="en-US" altLang="en-US" dirty="0"/>
              <a:t>responsive to painful stimuli.</a:t>
            </a:r>
          </a:p>
          <a:p>
            <a:pPr marL="1016000" lvl="1" indent="-444500">
              <a:spcBef>
                <a:spcPct val="35000"/>
              </a:spcBef>
              <a:buFontTx/>
              <a:buAutoNum type="alphaUcPeriod"/>
            </a:pPr>
            <a:r>
              <a:rPr lang="en-US" altLang="en-US" dirty="0"/>
              <a:t>responsive to verbal stimuli.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64868"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Semiconscious patients are not alert, nor are they unresponsive. The fact that the patient pushes your hand away when you pinch his earlobe indicates that he is responsive to painful stimuli. If he opens his eyes or responds when you speak to him, he would be described as being responsive to verbal stimuli.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65892"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A semiconscious patient pushes your hand away when you pinch his earlobe. You should describe his level of consciousness as: </a:t>
            </a:r>
          </a:p>
          <a:p>
            <a:pPr marL="1016000" lvl="1" indent="-444500">
              <a:spcBef>
                <a:spcPct val="35000"/>
              </a:spcBef>
              <a:buFontTx/>
              <a:buAutoNum type="alphaUcPeriod"/>
            </a:pPr>
            <a:r>
              <a:rPr lang="en-US" altLang="en-US" dirty="0"/>
              <a:t>alert.</a:t>
            </a:r>
            <a:br>
              <a:rPr lang="en-US" altLang="en-US" dirty="0"/>
            </a:br>
            <a:r>
              <a:rPr lang="en-US" altLang="en-US" b="1" dirty="0"/>
              <a:t>Rationale: </a:t>
            </a:r>
            <a:r>
              <a:rPr lang="en-US" altLang="en-US" dirty="0">
                <a:solidFill>
                  <a:srgbClr val="F37021"/>
                </a:solidFill>
              </a:rPr>
              <a:t>This is when the patient</a:t>
            </a:r>
            <a:r>
              <a:rPr lang="ja-JP" altLang="en-US" dirty="0">
                <a:solidFill>
                  <a:srgbClr val="F37021"/>
                </a:solidFill>
              </a:rPr>
              <a:t>’</a:t>
            </a:r>
            <a:r>
              <a:rPr lang="en-US" altLang="ja-JP" dirty="0">
                <a:solidFill>
                  <a:srgbClr val="F37021"/>
                </a:solidFill>
              </a:rPr>
              <a:t>s eyes open spontaneously as you approach.</a:t>
            </a:r>
          </a:p>
          <a:p>
            <a:pPr marL="1016000" lvl="1" indent="-444500">
              <a:spcBef>
                <a:spcPct val="35000"/>
              </a:spcBef>
              <a:buFontTx/>
              <a:buAutoNum type="alphaUcPeriod"/>
            </a:pPr>
            <a:r>
              <a:rPr lang="en-US" altLang="en-US" dirty="0"/>
              <a:t>unresponsive.</a:t>
            </a:r>
            <a:br>
              <a:rPr lang="en-US" altLang="en-US" dirty="0"/>
            </a:br>
            <a:r>
              <a:rPr lang="en-US" altLang="en-US" b="1" dirty="0"/>
              <a:t>Rationale: </a:t>
            </a:r>
            <a:r>
              <a:rPr lang="en-US" altLang="en-US" dirty="0">
                <a:solidFill>
                  <a:srgbClr val="F37021"/>
                </a:solidFill>
              </a:rPr>
              <a:t>This is when the patient does not respond to any stimulus.</a:t>
            </a:r>
          </a:p>
          <a:p>
            <a:pPr marL="1016000" lvl="1" indent="-444500">
              <a:spcBef>
                <a:spcPct val="35000"/>
              </a:spcBef>
              <a:buFontTx/>
              <a:buAutoNum type="alphaUcPeriod" startAt="3"/>
            </a:pPr>
            <a:r>
              <a:rPr lang="en-US" altLang="en-US" dirty="0"/>
              <a:t>responsive to painful stimuli.</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responsive to verbal stimuli.</a:t>
            </a:r>
            <a:br>
              <a:rPr lang="en-US" altLang="en-US" dirty="0"/>
            </a:br>
            <a:r>
              <a:rPr lang="en-US" altLang="en-US" b="1" dirty="0"/>
              <a:t>Rationale: </a:t>
            </a:r>
            <a:r>
              <a:rPr lang="en-US" altLang="en-US" dirty="0">
                <a:solidFill>
                  <a:srgbClr val="F37021"/>
                </a:solidFill>
              </a:rPr>
              <a:t>This is when the patient</a:t>
            </a:r>
            <a:r>
              <a:rPr lang="ja-JP" altLang="en-US" dirty="0">
                <a:solidFill>
                  <a:srgbClr val="F37021"/>
                </a:solidFill>
              </a:rPr>
              <a:t>’</a:t>
            </a:r>
            <a:r>
              <a:rPr lang="en-US" altLang="ja-JP" dirty="0">
                <a:solidFill>
                  <a:srgbClr val="F37021"/>
                </a:solidFill>
              </a:rPr>
              <a:t>s eyes open with verbal stimuli and he or she tries to respond.</a:t>
            </a: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67940"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Assessment of an unconscious patient</a:t>
            </a:r>
            <a:r>
              <a:rPr lang="ja-JP" altLang="en-US"/>
              <a:t>’</a:t>
            </a:r>
            <a:r>
              <a:rPr lang="en-US" altLang="ja-JP" dirty="0"/>
              <a:t>s breathing begins by:</a:t>
            </a:r>
          </a:p>
          <a:p>
            <a:pPr marL="1016000" lvl="1" indent="-444500">
              <a:spcBef>
                <a:spcPct val="35000"/>
              </a:spcBef>
              <a:buFontTx/>
              <a:buAutoNum type="alphaUcPeriod"/>
            </a:pPr>
            <a:r>
              <a:rPr lang="en-US" altLang="en-US" dirty="0"/>
              <a:t>inserting an oral airway.</a:t>
            </a:r>
          </a:p>
          <a:p>
            <a:pPr marL="1016000" lvl="1" indent="-444500">
              <a:spcBef>
                <a:spcPct val="35000"/>
              </a:spcBef>
              <a:buFontTx/>
              <a:buAutoNum type="alphaUcPeriod"/>
            </a:pPr>
            <a:r>
              <a:rPr lang="en-US" altLang="en-US" dirty="0"/>
              <a:t>manually positioning the head.</a:t>
            </a:r>
          </a:p>
          <a:p>
            <a:pPr marL="1016000" lvl="1" indent="-444500">
              <a:spcBef>
                <a:spcPct val="35000"/>
              </a:spcBef>
              <a:buFontTx/>
              <a:buAutoNum type="alphaUcPeriod"/>
            </a:pPr>
            <a:r>
              <a:rPr lang="en-US" altLang="en-US" dirty="0"/>
              <a:t>assessing respiratory rate and depth.</a:t>
            </a:r>
          </a:p>
          <a:p>
            <a:pPr marL="1016000" lvl="1" indent="-444500">
              <a:spcBef>
                <a:spcPct val="35000"/>
              </a:spcBef>
              <a:buFontTx/>
              <a:buAutoNum type="alphaUcPeriod"/>
            </a:pPr>
            <a:r>
              <a:rPr lang="en-US" altLang="en-US" dirty="0"/>
              <a:t>clearing the mouth with suction as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68964"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You cannot assess or treat an unconscious patient</a:t>
            </a:r>
            <a:r>
              <a:rPr lang="ja-JP" altLang="en-US" dirty="0"/>
              <a:t>’</a:t>
            </a:r>
            <a:r>
              <a:rPr lang="en-US" altLang="ja-JP" dirty="0"/>
              <a:t>s breathing until the airway is patent—that is, open and free of obstructions. Manually open the patient</a:t>
            </a:r>
            <a:r>
              <a:rPr lang="ja-JP" altLang="en-US" dirty="0"/>
              <a:t>’</a:t>
            </a:r>
            <a:r>
              <a:rPr lang="en-US" altLang="ja-JP" dirty="0"/>
              <a:t>s airway (eg, head tilt–chin lift, jaw-thrust), use suction as needed to clear the airway of blood or other liquids, insert an airway adjunct to assist in maintaining airway patency, and then assess the patient</a:t>
            </a:r>
            <a:r>
              <a:rPr lang="ja-JP" altLang="en-US" dirty="0"/>
              <a:t>’</a:t>
            </a:r>
            <a:r>
              <a:rPr lang="en-US" altLang="ja-JP" dirty="0"/>
              <a:t>s respiratory effort.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69988"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Assessment of an unconscious patient</a:t>
            </a:r>
            <a:r>
              <a:rPr lang="ja-JP" altLang="en-US" dirty="0"/>
              <a:t>’</a:t>
            </a:r>
            <a:r>
              <a:rPr lang="en-US" altLang="ja-JP" dirty="0"/>
              <a:t>s breathing begins by:</a:t>
            </a:r>
          </a:p>
          <a:p>
            <a:pPr marL="1016000" lvl="1" indent="-444500">
              <a:spcBef>
                <a:spcPct val="35000"/>
              </a:spcBef>
              <a:buFontTx/>
              <a:buAutoNum type="alphaUcPeriod"/>
            </a:pPr>
            <a:r>
              <a:rPr lang="en-US" altLang="en-US" dirty="0"/>
              <a:t>inserting an oral airway.</a:t>
            </a:r>
            <a:br>
              <a:rPr lang="en-US" altLang="en-US" dirty="0"/>
            </a:br>
            <a:r>
              <a:rPr lang="en-US" altLang="en-US" b="1" dirty="0"/>
              <a:t>Rationale: </a:t>
            </a:r>
            <a:r>
              <a:rPr lang="en-US" altLang="en-US" dirty="0">
                <a:solidFill>
                  <a:srgbClr val="F37021"/>
                </a:solidFill>
              </a:rPr>
              <a:t>You insert an airway adjunct to assist in maintaining airway patency after the head tilt–chin lift.</a:t>
            </a:r>
          </a:p>
          <a:p>
            <a:pPr marL="1016000" lvl="1" indent="-444500">
              <a:spcBef>
                <a:spcPct val="35000"/>
              </a:spcBef>
              <a:buFontTx/>
              <a:buAutoNum type="alphaUcPeriod"/>
            </a:pPr>
            <a:r>
              <a:rPr lang="en-US" altLang="en-US" dirty="0"/>
              <a:t>manually positioning the head.</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assessing respiratory rate and depth.</a:t>
            </a:r>
            <a:br>
              <a:rPr lang="en-US" altLang="en-US" dirty="0"/>
            </a:br>
            <a:r>
              <a:rPr lang="en-US" altLang="en-US" b="1" dirty="0"/>
              <a:t>Rationale: </a:t>
            </a:r>
            <a:r>
              <a:rPr lang="en-US" altLang="en-US" dirty="0">
                <a:solidFill>
                  <a:srgbClr val="F37021"/>
                </a:solidFill>
              </a:rPr>
              <a:t>After the airway is opened and suctioned, then determine the patient</a:t>
            </a:r>
            <a:r>
              <a:rPr lang="ja-JP" altLang="en-US" dirty="0">
                <a:solidFill>
                  <a:srgbClr val="F37021"/>
                </a:solidFill>
              </a:rPr>
              <a:t>’</a:t>
            </a:r>
            <a:r>
              <a:rPr lang="en-US" altLang="ja-JP" dirty="0">
                <a:solidFill>
                  <a:srgbClr val="F37021"/>
                </a:solidFill>
              </a:rPr>
              <a:t>s respiratory effort by assessing the respiratory rate and depth.</a:t>
            </a:r>
          </a:p>
          <a:p>
            <a:pPr marL="1016000" lvl="1" indent="-444500">
              <a:spcBef>
                <a:spcPct val="35000"/>
              </a:spcBef>
              <a:buFontTx/>
              <a:buAutoNum type="alphaUcPeriod" startAt="3"/>
            </a:pPr>
            <a:r>
              <a:rPr lang="en-US" altLang="en-US" dirty="0"/>
              <a:t>clearing the mouth with suction as needed. </a:t>
            </a:r>
            <a:br>
              <a:rPr lang="en-US" altLang="en-US" dirty="0"/>
            </a:br>
            <a:r>
              <a:rPr lang="en-US" altLang="en-US" b="1" dirty="0"/>
              <a:t>Rationale: </a:t>
            </a:r>
            <a:r>
              <a:rPr lang="en-US" altLang="en-US" dirty="0">
                <a:solidFill>
                  <a:srgbClr val="F37021"/>
                </a:solidFill>
              </a:rPr>
              <a:t>This is done after attempting to open the airway with proper positioning.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lnSpc>
                <a:spcPct val="85000"/>
              </a:lnSpc>
              <a:defRPr/>
            </a:pPr>
            <a:r>
              <a:rPr lang="en-US" dirty="0">
                <a:cs typeface="+mj-cs"/>
              </a:rPr>
              <a:t>Ensure Scene Safety </a:t>
            </a:r>
            <a:r>
              <a:rPr lang="en-US" sz="2000" b="0" dirty="0">
                <a:cs typeface="+mj-cs"/>
              </a:rPr>
              <a:t>(1 of 3)</a:t>
            </a:r>
          </a:p>
        </p:txBody>
      </p:sp>
      <p:sp>
        <p:nvSpPr>
          <p:cNvPr id="18435" name="Content Placeholder 2"/>
          <p:cNvSpPr>
            <a:spLocks noGrp="1"/>
          </p:cNvSpPr>
          <p:nvPr>
            <p:ph type="body" idx="1"/>
          </p:nvPr>
        </p:nvSpPr>
        <p:spPr/>
        <p:txBody>
          <a:bodyPr rIns="228600"/>
          <a:lstStyle/>
          <a:p>
            <a:pPr eaLnBrk="1" hangingPunct="1">
              <a:spcBef>
                <a:spcPct val="35000"/>
              </a:spcBef>
            </a:pPr>
            <a:r>
              <a:rPr lang="en-US" altLang="en-US" dirty="0"/>
              <a:t>Issues can range from minor difficulties to major dangers.</a:t>
            </a:r>
          </a:p>
          <a:p>
            <a:pPr eaLnBrk="1" hangingPunct="1">
              <a:spcBef>
                <a:spcPct val="35000"/>
              </a:spcBef>
            </a:pPr>
            <a:r>
              <a:rPr lang="en-US" altLang="en-US" dirty="0"/>
              <a:t>Do not enter until the scene is safe for you and your team.</a:t>
            </a:r>
          </a:p>
          <a:p>
            <a:pPr>
              <a:spcBef>
                <a:spcPct val="35000"/>
              </a:spcBef>
            </a:pPr>
            <a:r>
              <a:rPr lang="en-US" altLang="en-US" dirty="0"/>
              <a:t>Typically, the way you enter an area is the way you will leave.</a:t>
            </a:r>
          </a:p>
          <a:p>
            <a:pPr>
              <a:spcBef>
                <a:spcPct val="35000"/>
              </a:spcBef>
            </a:pPr>
            <a:r>
              <a:rPr lang="en-US" altLang="en-US" dirty="0"/>
              <a:t>Wear a high-visibility safety vest on roadways.</a:t>
            </a:r>
          </a:p>
          <a:p>
            <a:pPr eaLnBrk="1" hangingPunct="1">
              <a:spcBef>
                <a:spcPct val="35000"/>
              </a:spcBef>
            </a:pP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72036"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Your 12-year-old patient can speak only two or three words without pausing to take a breath. He has a serious breathing problem known as:</a:t>
            </a:r>
          </a:p>
          <a:p>
            <a:pPr marL="1016000" lvl="1" indent="-444500">
              <a:spcBef>
                <a:spcPct val="35000"/>
              </a:spcBef>
              <a:buFontTx/>
              <a:buAutoNum type="alphaUcPeriod"/>
            </a:pPr>
            <a:r>
              <a:rPr lang="en-US" altLang="en-US" dirty="0"/>
              <a:t>nasal flaring.</a:t>
            </a:r>
          </a:p>
          <a:p>
            <a:pPr marL="1016000" lvl="1" indent="-444500">
              <a:spcBef>
                <a:spcPct val="35000"/>
              </a:spcBef>
              <a:buFontTx/>
              <a:buAutoNum type="alphaUcPeriod"/>
            </a:pPr>
            <a:r>
              <a:rPr lang="en-US" altLang="en-US" dirty="0"/>
              <a:t>two- to three-word dyspnea.</a:t>
            </a:r>
          </a:p>
          <a:p>
            <a:pPr marL="1016000" lvl="1" indent="-444500">
              <a:spcBef>
                <a:spcPct val="35000"/>
              </a:spcBef>
              <a:buFontTx/>
              <a:buAutoNum type="alphaUcPeriod"/>
            </a:pPr>
            <a:r>
              <a:rPr lang="en-US" altLang="en-US" dirty="0"/>
              <a:t>labored breathing.</a:t>
            </a:r>
          </a:p>
          <a:p>
            <a:pPr marL="1016000" lvl="1" indent="-444500">
              <a:spcBef>
                <a:spcPct val="35000"/>
              </a:spcBef>
              <a:buFontTx/>
              <a:buAutoNum type="alphaUcPeriod"/>
            </a:pPr>
            <a:r>
              <a:rPr lang="en-US" altLang="en-US" dirty="0"/>
              <a:t>shallow respirations.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73060"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Two- to three-word dyspnea is a severe breathing problem in which a patient can speak only two to three words at a time without pausing to take a breath.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74084"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Your 12-year-old patient can speak only two or three words without pausing to take a breath. He has a serious breathing problem known as:</a:t>
            </a:r>
          </a:p>
          <a:p>
            <a:pPr marL="1016000" lvl="1" indent="-444500">
              <a:spcBef>
                <a:spcPct val="35000"/>
              </a:spcBef>
              <a:buFontTx/>
              <a:buAutoNum type="alphaUcPeriod"/>
            </a:pPr>
            <a:r>
              <a:rPr lang="en-US" altLang="en-US" dirty="0"/>
              <a:t>nasal flaring.</a:t>
            </a:r>
            <a:br>
              <a:rPr lang="en-US" altLang="en-US" dirty="0"/>
            </a:br>
            <a:r>
              <a:rPr lang="en-US" altLang="en-US" b="1" dirty="0"/>
              <a:t>Rationale: </a:t>
            </a:r>
            <a:r>
              <a:rPr lang="en-US" altLang="en-US" dirty="0">
                <a:solidFill>
                  <a:srgbClr val="F37021"/>
                </a:solidFill>
              </a:rPr>
              <a:t>Nasal flaring is the flaring out of the nostrils.</a:t>
            </a:r>
          </a:p>
          <a:p>
            <a:pPr marL="1016000" lvl="1" indent="-444500">
              <a:spcBef>
                <a:spcPct val="35000"/>
              </a:spcBef>
              <a:buFontTx/>
              <a:buAutoNum type="alphaUcPeriod"/>
            </a:pPr>
            <a:r>
              <a:rPr lang="en-US" altLang="en-US" dirty="0"/>
              <a:t>two- to three-word dyspnea.</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labored breathing.</a:t>
            </a:r>
            <a:br>
              <a:rPr lang="en-US" altLang="en-US" dirty="0"/>
            </a:br>
            <a:r>
              <a:rPr lang="en-US" altLang="en-US" b="1" dirty="0"/>
              <a:t>Rationale: </a:t>
            </a:r>
            <a:r>
              <a:rPr lang="en-US" altLang="en-US" dirty="0">
                <a:solidFill>
                  <a:srgbClr val="F37021"/>
                </a:solidFill>
              </a:rPr>
              <a:t>Labored breathing requires increased effort and is characterized by increased effort and depth of each respiration.</a:t>
            </a:r>
          </a:p>
          <a:p>
            <a:pPr marL="1016000" lvl="1" indent="-444500">
              <a:spcBef>
                <a:spcPct val="35000"/>
              </a:spcBef>
              <a:buFontTx/>
              <a:buAutoNum type="alphaUcPeriod" startAt="3"/>
            </a:pPr>
            <a:r>
              <a:rPr lang="en-US" altLang="en-US" dirty="0"/>
              <a:t>shallow respirations.</a:t>
            </a:r>
            <a:br>
              <a:rPr lang="en-US" altLang="en-US" dirty="0"/>
            </a:br>
            <a:r>
              <a:rPr lang="en-US" altLang="en-US" b="1" dirty="0"/>
              <a:t>Rationale: </a:t>
            </a:r>
            <a:r>
              <a:rPr lang="en-US" altLang="en-US" dirty="0">
                <a:solidFill>
                  <a:srgbClr val="F37021"/>
                </a:solidFill>
              </a:rPr>
              <a:t>Shallow respirations are characterized by little movement of the chest wall or poor chest excursion.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76132"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How should you determine the pulse in an unresponsive 8-year-old patient?</a:t>
            </a:r>
          </a:p>
          <a:p>
            <a:pPr marL="1016000" lvl="1" indent="-444500">
              <a:spcBef>
                <a:spcPct val="35000"/>
              </a:spcBef>
              <a:buFontTx/>
              <a:buAutoNum type="alphaUcPeriod"/>
            </a:pPr>
            <a:r>
              <a:rPr lang="en-US" altLang="en-US" dirty="0"/>
              <a:t>Palpate the radial pulse at the wrist.</a:t>
            </a:r>
          </a:p>
          <a:p>
            <a:pPr marL="1016000" lvl="1" indent="-444500">
              <a:spcBef>
                <a:spcPct val="35000"/>
              </a:spcBef>
              <a:buFontTx/>
              <a:buAutoNum type="alphaUcPeriod"/>
            </a:pPr>
            <a:r>
              <a:rPr lang="en-US" altLang="en-US" dirty="0"/>
              <a:t>Palpate the brachial pulse inside the upper arm.</a:t>
            </a:r>
          </a:p>
          <a:p>
            <a:pPr marL="1016000" lvl="1" indent="-444500">
              <a:spcBef>
                <a:spcPct val="35000"/>
              </a:spcBef>
              <a:buFontTx/>
              <a:buAutoNum type="alphaUcPeriod"/>
            </a:pPr>
            <a:r>
              <a:rPr lang="en-US" altLang="en-US" dirty="0"/>
              <a:t>Palpate the radial pulse with your thumb.</a:t>
            </a:r>
          </a:p>
          <a:p>
            <a:pPr marL="1016000" lvl="1" indent="-444500">
              <a:spcBef>
                <a:spcPct val="35000"/>
              </a:spcBef>
              <a:buFontTx/>
              <a:buAutoNum type="alphaUcPeriod"/>
            </a:pPr>
            <a:r>
              <a:rPr lang="en-US" altLang="en-US" dirty="0"/>
              <a:t>Palpate the carotid pulse in the neck.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77156"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In unresponsive patients older than 1 year, you should palpate the carotid pulse in the neck. If you cannot palpate a pulse in an unresponsive patient, begin CPR.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79204"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How should you determine the pulse in an unresponsive 8-year-old patient?</a:t>
            </a:r>
          </a:p>
          <a:p>
            <a:pPr marL="1014984" lvl="1" indent="-448056">
              <a:spcBef>
                <a:spcPct val="35000"/>
              </a:spcBef>
              <a:buFontTx/>
              <a:buAutoNum type="alphaUcPeriod"/>
            </a:pPr>
            <a:r>
              <a:rPr lang="en-US" altLang="en-US" dirty="0"/>
              <a:t>Palpate the radial pulse at the wrist.</a:t>
            </a:r>
            <a:br>
              <a:rPr lang="en-US" altLang="en-US" dirty="0"/>
            </a:br>
            <a:r>
              <a:rPr lang="en-US" altLang="en-US" b="1" dirty="0"/>
              <a:t>Rationale: </a:t>
            </a:r>
            <a:r>
              <a:rPr lang="en-US" altLang="en-US" dirty="0">
                <a:solidFill>
                  <a:srgbClr val="F37021"/>
                </a:solidFill>
              </a:rPr>
              <a:t>Only palpate here in responsive patients who are older than 1 year.</a:t>
            </a:r>
          </a:p>
          <a:p>
            <a:pPr marL="1014984" lvl="1" indent="-448056">
              <a:spcBef>
                <a:spcPct val="35000"/>
              </a:spcBef>
              <a:buFontTx/>
              <a:buAutoNum type="alphaUcPeriod"/>
            </a:pPr>
            <a:r>
              <a:rPr lang="en-US" altLang="en-US" dirty="0"/>
              <a:t>Palpate the brachial pulse inside the upper arm.</a:t>
            </a:r>
            <a:br>
              <a:rPr lang="en-US" altLang="en-US" dirty="0"/>
            </a:br>
            <a:r>
              <a:rPr lang="en-US" altLang="en-US" b="1"/>
              <a:t>Rationale: </a:t>
            </a:r>
            <a:r>
              <a:rPr lang="en-US" altLang="en-US">
                <a:solidFill>
                  <a:srgbClr val="F37021"/>
                </a:solidFill>
              </a:rPr>
              <a:t>Only palpate here in children younger than 1 year because the radial and carotid pulses are difficult to locate.</a:t>
            </a:r>
            <a:endParaRPr lang="en-US" altLang="ja-JP" dirty="0">
              <a:solidFill>
                <a:srgbClr val="F37021"/>
              </a:solidFill>
            </a:endParaRPr>
          </a:p>
          <a:p>
            <a:pPr marL="1016000" lvl="1" indent="-444500">
              <a:spcBef>
                <a:spcPct val="35000"/>
              </a:spcBef>
              <a:buFontTx/>
              <a:buAutoNum type="alphaUcPeriod" startAt="3"/>
            </a:pPr>
            <a:r>
              <a:rPr lang="en-US" altLang="en-US" dirty="0"/>
              <a:t>Palpate the radial pulse with your thumb.</a:t>
            </a:r>
            <a:br>
              <a:rPr lang="en-US" altLang="en-US" dirty="0"/>
            </a:br>
            <a:r>
              <a:rPr lang="en-US" altLang="en-US" b="1" dirty="0"/>
              <a:t>Rationale: </a:t>
            </a:r>
            <a:r>
              <a:rPr lang="en-US" altLang="en-US" dirty="0">
                <a:solidFill>
                  <a:srgbClr val="F37021"/>
                </a:solidFill>
              </a:rPr>
              <a:t>Do not palpate a pulse with your thumb. You may mistake the strong pulsing circulation in your thumb for the patient</a:t>
            </a:r>
            <a:r>
              <a:rPr lang="ja-JP" altLang="en-US" dirty="0">
                <a:solidFill>
                  <a:srgbClr val="F37021"/>
                </a:solidFill>
              </a:rPr>
              <a:t>’</a:t>
            </a:r>
            <a:r>
              <a:rPr lang="en-US" altLang="ja-JP" dirty="0">
                <a:solidFill>
                  <a:srgbClr val="F37021"/>
                </a:solidFill>
              </a:rPr>
              <a:t>s pulse.</a:t>
            </a:r>
          </a:p>
          <a:p>
            <a:pPr marL="1016000" lvl="1" indent="-444500">
              <a:spcBef>
                <a:spcPct val="35000"/>
              </a:spcBef>
              <a:buFontTx/>
              <a:buAutoNum type="alphaUcPeriod" startAt="3"/>
            </a:pPr>
            <a:r>
              <a:rPr lang="en-US" altLang="en-US" dirty="0"/>
              <a:t>Palpate the carotid pulse in the neck.</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80228"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t>When assessing your patient</a:t>
            </a:r>
            <a:r>
              <a:rPr lang="ja-JP" altLang="en-US"/>
              <a:t>’</a:t>
            </a:r>
            <a:r>
              <a:rPr lang="en-US" altLang="ja-JP" dirty="0"/>
              <a:t>s pain, he says it started in his chest but has spread to his legs. This is an example of what part of the OPQRST mnemonic?</a:t>
            </a:r>
          </a:p>
          <a:p>
            <a:pPr marL="1254125" lvl="1" indent="-457200">
              <a:spcBef>
                <a:spcPct val="35000"/>
              </a:spcBef>
              <a:buFontTx/>
              <a:buAutoNum type="alphaUcPeriod"/>
            </a:pPr>
            <a:r>
              <a:rPr lang="en-US" altLang="en-US" dirty="0"/>
              <a:t>Onset</a:t>
            </a:r>
          </a:p>
          <a:p>
            <a:pPr marL="1254125" lvl="1" indent="-457200">
              <a:spcBef>
                <a:spcPct val="35000"/>
              </a:spcBef>
              <a:buFontTx/>
              <a:buAutoNum type="alphaUcPeriod"/>
            </a:pPr>
            <a:r>
              <a:rPr lang="en-US" altLang="en-US" dirty="0"/>
              <a:t>Quality</a:t>
            </a:r>
          </a:p>
          <a:p>
            <a:pPr marL="1254125" lvl="1" indent="-457200">
              <a:spcBef>
                <a:spcPct val="35000"/>
              </a:spcBef>
              <a:buFontTx/>
              <a:buAutoNum type="alphaUcPeriod"/>
            </a:pPr>
            <a:r>
              <a:rPr lang="en-US" altLang="en-US" dirty="0"/>
              <a:t>Region/radiation</a:t>
            </a:r>
          </a:p>
          <a:p>
            <a:pPr marL="1254125" lvl="1" indent="-457200">
              <a:spcBef>
                <a:spcPct val="35000"/>
              </a:spcBef>
              <a:buFontTx/>
              <a:buAutoNum type="alphaUcPeriod"/>
            </a:pPr>
            <a:r>
              <a:rPr lang="en-US" altLang="en-US" dirty="0"/>
              <a:t>Severity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81252"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The region/radiation section of the OPQRST mnemonic assesses a patient</a:t>
            </a:r>
            <a:r>
              <a:rPr lang="ja-JP" altLang="en-US" dirty="0"/>
              <a:t>’</a:t>
            </a:r>
            <a:r>
              <a:rPr lang="en-US" altLang="ja-JP" dirty="0"/>
              <a:t>s pain—where it hurts and where the pain has spread. Because the patient informed you that his pain spread from his chest to his legs, this would be an example of radiation.</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82276" name="Rectangle 3"/>
          <p:cNvSpPr>
            <a:spLocks noGrp="1" noChangeArrowheads="1"/>
          </p:cNvSpPr>
          <p:nvPr>
            <p:ph type="body" idx="1"/>
          </p:nvPr>
        </p:nvSpPr>
        <p:spPr/>
        <p:txBody>
          <a:bodyPr rIns="228600"/>
          <a:lstStyle/>
          <a:p>
            <a:pPr marL="566738" indent="-566738">
              <a:spcBef>
                <a:spcPct val="35000"/>
              </a:spcBef>
              <a:buFontTx/>
              <a:buAutoNum type="arabicPeriod" startAt="10"/>
            </a:pPr>
            <a:r>
              <a:rPr lang="en-US" altLang="en-US" dirty="0"/>
              <a:t>When assessing your patient</a:t>
            </a:r>
            <a:r>
              <a:rPr lang="ja-JP" altLang="en-US" dirty="0"/>
              <a:t>’</a:t>
            </a:r>
            <a:r>
              <a:rPr lang="en-US" altLang="ja-JP" dirty="0"/>
              <a:t>s pain, he says it started in his chest but has spread to his legs. This is an example of what part of the OPQRST mnemonic?</a:t>
            </a:r>
          </a:p>
          <a:p>
            <a:pPr marL="1138238" lvl="1" indent="-457200">
              <a:spcBef>
                <a:spcPct val="35000"/>
              </a:spcBef>
              <a:buFontTx/>
              <a:buAutoNum type="alphaUcPeriod"/>
            </a:pPr>
            <a:r>
              <a:rPr lang="en-US" altLang="en-US" dirty="0"/>
              <a:t>Onset</a:t>
            </a:r>
            <a:br>
              <a:rPr lang="en-US" altLang="en-US" dirty="0"/>
            </a:br>
            <a:r>
              <a:rPr lang="en-US" altLang="en-US" b="1" dirty="0"/>
              <a:t>Rationale: </a:t>
            </a:r>
            <a:r>
              <a:rPr lang="en-US" altLang="en-US" dirty="0">
                <a:solidFill>
                  <a:srgbClr val="F37021"/>
                </a:solidFill>
              </a:rPr>
              <a:t>This assesses the cause of the pain and when it began.</a:t>
            </a:r>
          </a:p>
          <a:p>
            <a:pPr marL="1138238" lvl="1" indent="-457200">
              <a:spcBef>
                <a:spcPct val="35000"/>
              </a:spcBef>
              <a:buFontTx/>
              <a:buAutoNum type="alphaUcPeriod"/>
            </a:pPr>
            <a:r>
              <a:rPr lang="en-US" altLang="en-US" dirty="0"/>
              <a:t>Quality</a:t>
            </a:r>
            <a:br>
              <a:rPr lang="en-US" altLang="en-US" dirty="0"/>
            </a:br>
            <a:r>
              <a:rPr lang="en-US" altLang="en-US" b="1" dirty="0"/>
              <a:t>Rationale: </a:t>
            </a:r>
            <a:r>
              <a:rPr lang="en-US" altLang="en-US" dirty="0">
                <a:solidFill>
                  <a:srgbClr val="F37021"/>
                </a:solidFill>
              </a:rPr>
              <a:t>This assesses the patient</a:t>
            </a:r>
            <a:r>
              <a:rPr lang="ja-JP" altLang="en-US" dirty="0">
                <a:solidFill>
                  <a:srgbClr val="F37021"/>
                </a:solidFill>
              </a:rPr>
              <a:t>’</a:t>
            </a:r>
            <a:r>
              <a:rPr lang="en-US" altLang="ja-JP" dirty="0">
                <a:solidFill>
                  <a:srgbClr val="F37021"/>
                </a:solidFill>
              </a:rPr>
              <a:t>s description of the pain.</a:t>
            </a:r>
          </a:p>
          <a:p>
            <a:pPr marL="1138238" lvl="1" indent="-457200">
              <a:spcBef>
                <a:spcPct val="35000"/>
              </a:spcBef>
              <a:buFontTx/>
              <a:buAutoNum type="alphaUcPeriod" startAt="3"/>
            </a:pPr>
            <a:r>
              <a:rPr lang="en-US" altLang="en-US" dirty="0"/>
              <a:t>Region/radiation</a:t>
            </a:r>
            <a:br>
              <a:rPr lang="en-US" altLang="en-US" dirty="0"/>
            </a:br>
            <a:r>
              <a:rPr lang="en-US" altLang="en-US" b="1" dirty="0"/>
              <a:t>Rationale: </a:t>
            </a:r>
            <a:r>
              <a:rPr lang="en-US" altLang="en-US" dirty="0">
                <a:solidFill>
                  <a:srgbClr val="F37021"/>
                </a:solidFill>
              </a:rPr>
              <a:t>Correct answer</a:t>
            </a:r>
          </a:p>
          <a:p>
            <a:pPr marL="1138238" lvl="1" indent="-457200">
              <a:spcBef>
                <a:spcPct val="35000"/>
              </a:spcBef>
              <a:buFontTx/>
              <a:buAutoNum type="alphaUcPeriod" startAt="3"/>
            </a:pPr>
            <a:r>
              <a:rPr lang="en-US" altLang="en-US" dirty="0"/>
              <a:t>Severity</a:t>
            </a:r>
            <a:br>
              <a:rPr lang="en-US" altLang="en-US" dirty="0"/>
            </a:br>
            <a:r>
              <a:rPr lang="en-US" altLang="en-US" b="1" dirty="0"/>
              <a:t>Rationale: </a:t>
            </a:r>
            <a:r>
              <a:rPr lang="en-US" altLang="en-US" dirty="0">
                <a:solidFill>
                  <a:srgbClr val="F37021"/>
                </a:solidFill>
              </a:rPr>
              <a:t>This assesses the severity of the patient</a:t>
            </a:r>
            <a:r>
              <a:rPr lang="ja-JP" altLang="en-US" dirty="0">
                <a:solidFill>
                  <a:srgbClr val="F37021"/>
                </a:solidFill>
              </a:rPr>
              <a:t>’</a:t>
            </a:r>
            <a:r>
              <a:rPr lang="en-US" altLang="ja-JP" dirty="0">
                <a:solidFill>
                  <a:srgbClr val="F37021"/>
                </a:solidFill>
              </a:rPr>
              <a:t>s pain.</a:t>
            </a: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lnSpc>
                <a:spcPct val="85000"/>
              </a:lnSpc>
              <a:defRPr/>
            </a:pPr>
            <a:r>
              <a:rPr lang="en-US" dirty="0">
                <a:cs typeface="+mj-cs"/>
              </a:rPr>
              <a:t>Ensure Scene Safety </a:t>
            </a:r>
            <a:r>
              <a:rPr lang="en-US" sz="2000" b="0" dirty="0">
                <a:cs typeface="+mj-cs"/>
              </a:rPr>
              <a:t>(2 of 3)</a:t>
            </a:r>
          </a:p>
        </p:txBody>
      </p:sp>
      <p:sp>
        <p:nvSpPr>
          <p:cNvPr id="19459" name="Content Placeholder 2"/>
          <p:cNvSpPr>
            <a:spLocks noGrp="1"/>
          </p:cNvSpPr>
          <p:nvPr>
            <p:ph type="body" idx="1"/>
          </p:nvPr>
        </p:nvSpPr>
        <p:spPr>
          <a:xfrm>
            <a:off x="925830" y="1490870"/>
            <a:ext cx="5030470" cy="4699047"/>
          </a:xfrm>
        </p:spPr>
        <p:txBody>
          <a:bodyPr rIns="228600"/>
          <a:lstStyle/>
          <a:p>
            <a:pPr eaLnBrk="1" hangingPunct="1">
              <a:spcBef>
                <a:spcPct val="35000"/>
              </a:spcBef>
            </a:pPr>
            <a:r>
              <a:rPr lang="en-US" altLang="en-US" dirty="0"/>
              <a:t>Consider difficult terrain.</a:t>
            </a:r>
          </a:p>
          <a:p>
            <a:pPr eaLnBrk="1" hangingPunct="1">
              <a:spcBef>
                <a:spcPct val="35000"/>
              </a:spcBef>
            </a:pPr>
            <a:r>
              <a:rPr lang="en-US" altLang="en-US" dirty="0"/>
              <a:t>Consider traffic safety issues.</a:t>
            </a:r>
          </a:p>
          <a:p>
            <a:pPr eaLnBrk="1" hangingPunct="1">
              <a:spcBef>
                <a:spcPct val="35000"/>
              </a:spcBef>
            </a:pPr>
            <a:r>
              <a:rPr lang="en-US" altLang="en-US" dirty="0"/>
              <a:t>Consider environmental conditions.</a:t>
            </a:r>
            <a:endParaRPr lang="en-US" altLang="en-US" dirty="0">
              <a:solidFill>
                <a:srgbClr val="000000"/>
              </a:solidFill>
            </a:endParaRPr>
          </a:p>
        </p:txBody>
      </p:sp>
      <p:sp>
        <p:nvSpPr>
          <p:cNvPr id="3" name="Rectangle 2"/>
          <p:cNvSpPr/>
          <p:nvPr/>
        </p:nvSpPr>
        <p:spPr>
          <a:xfrm>
            <a:off x="5702300" y="4641593"/>
            <a:ext cx="4813300" cy="646331"/>
          </a:xfrm>
          <a:prstGeom prst="rect">
            <a:avLst/>
          </a:prstGeom>
        </p:spPr>
        <p:txBody>
          <a:bodyPr wrap="square">
            <a:spAutoFit/>
          </a:bodyPr>
          <a:lstStyle/>
          <a:p>
            <a:r>
              <a:rPr lang="en-US" b="1" dirty="0"/>
              <a:t>FIGURE 10-1 </a:t>
            </a:r>
            <a:r>
              <a:rPr lang="en-US" dirty="0"/>
              <a:t>At times, you may need to move patients out of areas with difficult terrain.</a:t>
            </a:r>
          </a:p>
        </p:txBody>
      </p:sp>
      <p:sp>
        <p:nvSpPr>
          <p:cNvPr id="4" name="Rectangle 3"/>
          <p:cNvSpPr/>
          <p:nvPr/>
        </p:nvSpPr>
        <p:spPr>
          <a:xfrm>
            <a:off x="5702300" y="5290016"/>
            <a:ext cx="216918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the National Ski Patrol.</a:t>
            </a:r>
          </a:p>
        </p:txBody>
      </p:sp>
      <p:pic>
        <p:nvPicPr>
          <p:cNvPr id="1026" name="Picture 2" descr="A photo shows a paramedic pulling onto a patient lying on a backboard stretcher on snow using two long handles attached to the stretch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1351242"/>
            <a:ext cx="4654984" cy="3282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defRPr/>
            </a:pPr>
            <a:r>
              <a:rPr lang="en-US" dirty="0">
                <a:cs typeface="+mj-cs"/>
              </a:rPr>
              <a:t>Ensure Scene Safety </a:t>
            </a:r>
            <a:r>
              <a:rPr lang="en-US" sz="2000" b="0" dirty="0">
                <a:cs typeface="+mj-cs"/>
              </a:rPr>
              <a:t>(3 of 3)</a:t>
            </a:r>
          </a:p>
        </p:txBody>
      </p:sp>
      <p:sp>
        <p:nvSpPr>
          <p:cNvPr id="20483" name="Content Placeholder 2"/>
          <p:cNvSpPr>
            <a:spLocks noGrp="1"/>
          </p:cNvSpPr>
          <p:nvPr>
            <p:ph type="body" idx="1"/>
          </p:nvPr>
        </p:nvSpPr>
        <p:spPr/>
        <p:txBody>
          <a:bodyPr rIns="228600"/>
          <a:lstStyle/>
          <a:p>
            <a:pPr>
              <a:spcBef>
                <a:spcPct val="35000"/>
              </a:spcBef>
            </a:pPr>
            <a:r>
              <a:rPr lang="en-US" altLang="en-US" dirty="0"/>
              <a:t>If appropriate, help protect bystanders from becoming patients.</a:t>
            </a:r>
          </a:p>
          <a:p>
            <a:pPr>
              <a:spcBef>
                <a:spcPct val="35000"/>
              </a:spcBef>
            </a:pPr>
            <a:r>
              <a:rPr lang="en-US" altLang="en-US" dirty="0"/>
              <a:t>Hazards range from extreme weather conditions to the threat of physical violence.</a:t>
            </a:r>
          </a:p>
          <a:p>
            <a:pPr>
              <a:spcBef>
                <a:spcPct val="35000"/>
              </a:spcBef>
            </a:pPr>
            <a:r>
              <a:rPr lang="en-US" altLang="en-US" dirty="0"/>
              <a:t>An emergency scene is a dynamically changing environment.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lnSpc>
                <a:spcPct val="85000"/>
              </a:lnSpc>
              <a:defRPr/>
            </a:pPr>
            <a:r>
              <a:rPr lang="en-US" dirty="0">
                <a:cs typeface="+mj-cs"/>
              </a:rPr>
              <a:t>Determine Mechanism of Injury/Nature of Illness </a:t>
            </a:r>
            <a:r>
              <a:rPr lang="en-US" sz="2000" b="0" dirty="0">
                <a:cs typeface="+mj-cs"/>
              </a:rPr>
              <a:t>(1 of 5)</a:t>
            </a:r>
          </a:p>
        </p:txBody>
      </p:sp>
      <p:sp>
        <p:nvSpPr>
          <p:cNvPr id="21507" name="Content Placeholder 2"/>
          <p:cNvSpPr>
            <a:spLocks noGrp="1"/>
          </p:cNvSpPr>
          <p:nvPr>
            <p:ph type="body" idx="1"/>
          </p:nvPr>
        </p:nvSpPr>
        <p:spPr/>
        <p:txBody>
          <a:bodyPr rIns="228600"/>
          <a:lstStyle/>
          <a:p>
            <a:pPr eaLnBrk="1" hangingPunct="1">
              <a:spcBef>
                <a:spcPct val="35000"/>
              </a:spcBef>
            </a:pPr>
            <a:r>
              <a:rPr lang="en-US" altLang="en-US" dirty="0"/>
              <a:t>Calls for assistance can be categorized as medical conditions, traumatic injuries, or both.</a:t>
            </a:r>
          </a:p>
          <a:p>
            <a:pPr eaLnBrk="1" hangingPunct="1">
              <a:spcBef>
                <a:spcPct val="35000"/>
              </a:spcBef>
            </a:pPr>
            <a:r>
              <a:rPr lang="en-US" altLang="en-US" dirty="0"/>
              <a:t>Mechanism of injury (MOI)</a:t>
            </a:r>
          </a:p>
          <a:p>
            <a:pPr lvl="1" eaLnBrk="1" hangingPunct="1">
              <a:spcBef>
                <a:spcPct val="35000"/>
              </a:spcBef>
            </a:pPr>
            <a:r>
              <a:rPr lang="en-US" altLang="en-US" dirty="0"/>
              <a:t>Type or amount of force</a:t>
            </a:r>
          </a:p>
          <a:p>
            <a:pPr lvl="1" eaLnBrk="1" hangingPunct="1">
              <a:spcBef>
                <a:spcPct val="35000"/>
              </a:spcBef>
            </a:pPr>
            <a:r>
              <a:rPr lang="en-US" altLang="en-US" dirty="0"/>
              <a:t>How long it was applied</a:t>
            </a:r>
          </a:p>
          <a:p>
            <a:pPr lvl="1" eaLnBrk="1" hangingPunct="1">
              <a:spcBef>
                <a:spcPct val="35000"/>
              </a:spcBef>
            </a:pPr>
            <a:r>
              <a:rPr lang="en-US" altLang="en-US" dirty="0"/>
              <a:t>Where it was applied to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Assessment</a:t>
            </a:r>
          </a:p>
          <a:p>
            <a:pPr marL="0" indent="0" eaLnBrk="1" hangingPunct="1">
              <a:spcBef>
                <a:spcPct val="35000"/>
              </a:spcBef>
              <a:buFontTx/>
              <a:buNone/>
            </a:pPr>
            <a:r>
              <a:rPr lang="en-US" altLang="en-US" dirty="0"/>
              <a:t>Applies scene information and patient assessment findings (scene size-up, primary and secondary assessment, patient history, and reassessment) to guide emergency management.</a:t>
            </a:r>
          </a:p>
        </p:txBody>
      </p:sp>
      <p:sp>
        <p:nvSpPr>
          <p:cNvPr id="2" name="Title 1"/>
          <p:cNvSpPr>
            <a:spLocks noGrp="1"/>
          </p:cNvSpPr>
          <p:nvPr>
            <p:ph type="title"/>
          </p:nvPr>
        </p:nvSpPr>
        <p:spPr/>
        <p:txBody>
          <a:bodyPr/>
          <a:lstStyle/>
          <a:p>
            <a:r>
              <a:rPr lang="en-US" altLang="en-US" dirty="0"/>
              <a:t>National EMS Education Standard Competencies </a:t>
            </a:r>
            <a:r>
              <a:rPr lang="en-US" altLang="en-US" sz="2000" b="0" dirty="0"/>
              <a:t>(1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85000"/>
              </a:lnSpc>
              <a:defRPr/>
            </a:pPr>
            <a:r>
              <a:rPr lang="en-US" dirty="0">
                <a:cs typeface="+mj-cs"/>
              </a:rPr>
              <a:t>Determine Mechanism of Injury/Nature of Illness </a:t>
            </a:r>
            <a:r>
              <a:rPr lang="en-US" sz="2000" b="0" dirty="0">
                <a:cs typeface="+mj-cs"/>
              </a:rPr>
              <a:t>(2 of 5)</a:t>
            </a:r>
          </a:p>
        </p:txBody>
      </p:sp>
      <p:sp>
        <p:nvSpPr>
          <p:cNvPr id="22531" name="Content Placeholder 2"/>
          <p:cNvSpPr>
            <a:spLocks noGrp="1"/>
          </p:cNvSpPr>
          <p:nvPr>
            <p:ph type="body" idx="1"/>
          </p:nvPr>
        </p:nvSpPr>
        <p:spPr/>
        <p:txBody>
          <a:bodyPr rIns="228600"/>
          <a:lstStyle/>
          <a:p>
            <a:pPr>
              <a:spcBef>
                <a:spcPct val="35000"/>
              </a:spcBef>
            </a:pPr>
            <a:r>
              <a:rPr lang="en-US" altLang="en-US" dirty="0"/>
              <a:t>Blunt trauma</a:t>
            </a:r>
          </a:p>
          <a:p>
            <a:pPr lvl="1">
              <a:spcBef>
                <a:spcPct val="35000"/>
              </a:spcBef>
            </a:pPr>
            <a:r>
              <a:rPr lang="en-US" altLang="en-US" dirty="0"/>
              <a:t>The force occurs over a broad area.</a:t>
            </a:r>
          </a:p>
          <a:p>
            <a:pPr lvl="1">
              <a:spcBef>
                <a:spcPct val="35000"/>
              </a:spcBef>
            </a:pPr>
            <a:r>
              <a:rPr lang="en-US" altLang="en-US" dirty="0"/>
              <a:t>Skin is usually not broken.</a:t>
            </a:r>
          </a:p>
          <a:p>
            <a:pPr lvl="1">
              <a:spcBef>
                <a:spcPct val="35000"/>
              </a:spcBef>
            </a:pPr>
            <a:r>
              <a:rPr lang="en-US" altLang="en-US" dirty="0"/>
              <a:t>Tissues and organs below the area of impact may be damaged.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defRPr/>
            </a:pPr>
            <a:r>
              <a:rPr lang="en-US" dirty="0">
                <a:cs typeface="+mj-cs"/>
              </a:rPr>
              <a:t>Determine Mechanism of Injury/Nature of Illness </a:t>
            </a:r>
            <a:r>
              <a:rPr lang="en-US" sz="2000" b="0" dirty="0">
                <a:cs typeface="+mj-cs"/>
              </a:rPr>
              <a:t>(3 of 5)</a:t>
            </a:r>
          </a:p>
        </p:txBody>
      </p:sp>
      <p:sp>
        <p:nvSpPr>
          <p:cNvPr id="23555" name="Content Placeholder 2"/>
          <p:cNvSpPr>
            <a:spLocks noGrp="1"/>
          </p:cNvSpPr>
          <p:nvPr>
            <p:ph type="body" idx="1"/>
          </p:nvPr>
        </p:nvSpPr>
        <p:spPr/>
        <p:txBody>
          <a:bodyPr rIns="228600"/>
          <a:lstStyle/>
          <a:p>
            <a:pPr>
              <a:spcBef>
                <a:spcPct val="35000"/>
              </a:spcBef>
            </a:pPr>
            <a:r>
              <a:rPr lang="en-US" altLang="en-US" dirty="0"/>
              <a:t>Penetrating trauma</a:t>
            </a:r>
          </a:p>
          <a:p>
            <a:pPr lvl="1">
              <a:spcBef>
                <a:spcPct val="35000"/>
              </a:spcBef>
            </a:pPr>
            <a:r>
              <a:rPr lang="en-US" altLang="en-US" dirty="0"/>
              <a:t>The force of the injury occurs at a small point of contact between the skin and the object.</a:t>
            </a:r>
          </a:p>
          <a:p>
            <a:pPr lvl="1">
              <a:spcBef>
                <a:spcPct val="35000"/>
              </a:spcBef>
            </a:pPr>
            <a:r>
              <a:rPr lang="en-US" altLang="en-US" dirty="0"/>
              <a:t>Open wound with high potential for infection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defRPr/>
            </a:pPr>
            <a:r>
              <a:rPr lang="en-US" dirty="0">
                <a:cs typeface="+mj-cs"/>
              </a:rPr>
              <a:t>Determine Mechanism of Injury/Nature of Illness </a:t>
            </a:r>
            <a:r>
              <a:rPr lang="en-US" sz="2000" b="0" dirty="0">
                <a:cs typeface="+mj-cs"/>
              </a:rPr>
              <a:t>(4 of 5)</a:t>
            </a:r>
          </a:p>
        </p:txBody>
      </p:sp>
      <p:sp>
        <p:nvSpPr>
          <p:cNvPr id="24579" name="Content Placeholder 2"/>
          <p:cNvSpPr>
            <a:spLocks noGrp="1"/>
          </p:cNvSpPr>
          <p:nvPr>
            <p:ph type="body" idx="1"/>
          </p:nvPr>
        </p:nvSpPr>
        <p:spPr/>
        <p:txBody>
          <a:bodyPr rIns="228600"/>
          <a:lstStyle/>
          <a:p>
            <a:pPr>
              <a:spcBef>
                <a:spcPct val="35000"/>
              </a:spcBef>
            </a:pPr>
            <a:r>
              <a:rPr lang="en-US" altLang="en-US" dirty="0"/>
              <a:t>For medical patients, determine the nature of illness (NOI).</a:t>
            </a:r>
          </a:p>
          <a:p>
            <a:pPr>
              <a:spcBef>
                <a:spcPct val="35000"/>
              </a:spcBef>
            </a:pPr>
            <a:r>
              <a:rPr lang="en-US" altLang="en-US" dirty="0"/>
              <a:t>Similarities between MOI and NOI</a:t>
            </a:r>
          </a:p>
          <a:p>
            <a:pPr>
              <a:spcBef>
                <a:spcPct val="35000"/>
              </a:spcBef>
            </a:pPr>
            <a:r>
              <a:rPr lang="en-US" altLang="en-US" dirty="0"/>
              <a:t>Talk with the patient, family, or bystanders.</a:t>
            </a:r>
          </a:p>
          <a:p>
            <a:pPr>
              <a:spcBef>
                <a:spcPct val="35000"/>
              </a:spcBef>
            </a:pPr>
            <a:r>
              <a:rPr lang="en-US" altLang="en-US" dirty="0"/>
              <a:t>Use your senses to check for clues.</a:t>
            </a:r>
            <a:endParaRPr lang="en-US" alt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nSpc>
                <a:spcPct val="85000"/>
              </a:lnSpc>
              <a:defRPr/>
            </a:pPr>
            <a:r>
              <a:rPr lang="en-US" dirty="0">
                <a:cs typeface="+mj-cs"/>
              </a:rPr>
              <a:t>Determine Mechanism of Injury/Nature of Illness </a:t>
            </a:r>
            <a:r>
              <a:rPr lang="en-US" sz="2000" b="0" dirty="0">
                <a:cs typeface="+mj-cs"/>
              </a:rPr>
              <a:t>(5 of 5)</a:t>
            </a:r>
          </a:p>
        </p:txBody>
      </p:sp>
      <p:sp>
        <p:nvSpPr>
          <p:cNvPr id="25603" name="Content Placeholder 2"/>
          <p:cNvSpPr>
            <a:spLocks noGrp="1"/>
          </p:cNvSpPr>
          <p:nvPr>
            <p:ph type="body" idx="1"/>
          </p:nvPr>
        </p:nvSpPr>
        <p:spPr/>
        <p:txBody>
          <a:bodyPr rIns="228600"/>
          <a:lstStyle/>
          <a:p>
            <a:pPr>
              <a:spcBef>
                <a:spcPct val="35000"/>
              </a:spcBef>
            </a:pPr>
            <a:r>
              <a:rPr lang="en-US" altLang="en-US" dirty="0"/>
              <a:t>Be aware of scenes with more than one patient with similar signs or symptoms.</a:t>
            </a:r>
          </a:p>
          <a:p>
            <a:pPr lvl="1">
              <a:spcBef>
                <a:spcPct val="35000"/>
              </a:spcBef>
            </a:pPr>
            <a:r>
              <a:rPr lang="en-US" altLang="en-US" dirty="0"/>
              <a:t>Example: carbon monoxide poisoning</a:t>
            </a:r>
          </a:p>
          <a:p>
            <a:pPr lvl="1">
              <a:spcBef>
                <a:spcPct val="35000"/>
              </a:spcBef>
            </a:pPr>
            <a:r>
              <a:rPr lang="en-US" altLang="en-US" dirty="0"/>
              <a:t>Could indicate an unsafe scene for the EMT as well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nSpc>
                <a:spcPct val="85000"/>
              </a:lnSpc>
              <a:defRPr/>
            </a:pPr>
            <a:r>
              <a:rPr lang="en-US" dirty="0">
                <a:cs typeface="+mj-cs"/>
              </a:rPr>
              <a:t>Importance of MOI and NOI</a:t>
            </a:r>
          </a:p>
        </p:txBody>
      </p:sp>
      <p:sp>
        <p:nvSpPr>
          <p:cNvPr id="26627" name="Rectangle 3"/>
          <p:cNvSpPr>
            <a:spLocks noGrp="1" noChangeArrowheads="1"/>
          </p:cNvSpPr>
          <p:nvPr>
            <p:ph type="body" idx="1"/>
          </p:nvPr>
        </p:nvSpPr>
        <p:spPr/>
        <p:txBody>
          <a:bodyPr rIns="228600"/>
          <a:lstStyle/>
          <a:p>
            <a:pPr>
              <a:spcBef>
                <a:spcPct val="35000"/>
              </a:spcBef>
            </a:pPr>
            <a:r>
              <a:rPr lang="en-US" altLang="en-US" dirty="0"/>
              <a:t>Considering the MOI or NOI early can be of value in preparing to care for the patient.</a:t>
            </a:r>
          </a:p>
          <a:p>
            <a:pPr>
              <a:spcBef>
                <a:spcPct val="35000"/>
              </a:spcBef>
            </a:pPr>
            <a:r>
              <a:rPr lang="en-US" altLang="en-US" dirty="0"/>
              <a:t>You may be tempted to categorize the patient immediately as either trauma or medical.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lnSpc>
                <a:spcPct val="85000"/>
              </a:lnSpc>
              <a:defRPr/>
            </a:pPr>
            <a:r>
              <a:rPr lang="en-US" dirty="0">
                <a:cs typeface="+mj-cs"/>
              </a:rPr>
              <a:t>Take Standard Precautions </a:t>
            </a:r>
            <a:r>
              <a:rPr lang="en-US" sz="2000" b="0" dirty="0">
                <a:cs typeface="+mj-cs"/>
              </a:rPr>
              <a:t>(1 of 3)</a:t>
            </a:r>
          </a:p>
        </p:txBody>
      </p:sp>
      <p:sp>
        <p:nvSpPr>
          <p:cNvPr id="27651" name="Content Placeholder 2"/>
          <p:cNvSpPr>
            <a:spLocks noGrp="1"/>
          </p:cNvSpPr>
          <p:nvPr>
            <p:ph type="body" idx="1"/>
          </p:nvPr>
        </p:nvSpPr>
        <p:spPr>
          <a:xfrm>
            <a:off x="5791200" y="1447800"/>
            <a:ext cx="5486400" cy="4800600"/>
          </a:xfrm>
        </p:spPr>
        <p:txBody>
          <a:bodyPr rIns="228600"/>
          <a:lstStyle/>
          <a:p>
            <a:pPr eaLnBrk="1" hangingPunct="1">
              <a:spcBef>
                <a:spcPct val="35000"/>
              </a:spcBef>
            </a:pPr>
            <a:r>
              <a:rPr lang="en-US" altLang="en-US" dirty="0"/>
              <a:t>Wear personal protective equipment (PPE).</a:t>
            </a:r>
          </a:p>
          <a:p>
            <a:pPr lvl="1" eaLnBrk="1" hangingPunct="1">
              <a:spcBef>
                <a:spcPct val="35000"/>
              </a:spcBef>
            </a:pPr>
            <a:r>
              <a:rPr lang="en-US" altLang="en-US" dirty="0"/>
              <a:t>Should be adapted to the prehospital task at hand</a:t>
            </a:r>
            <a:endParaRPr lang="en-US" altLang="en-US" sz="2800" b="1" dirty="0">
              <a:solidFill>
                <a:srgbClr val="FFFFFF"/>
              </a:solidFill>
            </a:endParaRPr>
          </a:p>
        </p:txBody>
      </p:sp>
      <p:pic>
        <p:nvPicPr>
          <p:cNvPr id="2050" name="Picture 2" descr="A photo shows a paramedic wearing a mask and approaching a patient sitting and leaning on a pole by the roa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58" y="1476086"/>
            <a:ext cx="3011487" cy="4029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4448" y="5505161"/>
            <a:ext cx="5536188" cy="923330"/>
          </a:xfrm>
          <a:prstGeom prst="rect">
            <a:avLst/>
          </a:prstGeom>
        </p:spPr>
        <p:txBody>
          <a:bodyPr wrap="square">
            <a:spAutoFit/>
          </a:bodyPr>
          <a:lstStyle/>
          <a:p>
            <a:r>
              <a:rPr lang="en-US" b="1" dirty="0"/>
              <a:t>FIGURE 10-4 </a:t>
            </a:r>
            <a:r>
              <a:rPr lang="en-US" dirty="0"/>
              <a:t>Proper protective equipment is vital when</a:t>
            </a:r>
          </a:p>
          <a:p>
            <a:r>
              <a:rPr lang="en-US" dirty="0"/>
              <a:t>you are called to a scene in which you may be exposed to</a:t>
            </a:r>
          </a:p>
          <a:p>
            <a:r>
              <a:rPr lang="en-US" dirty="0"/>
              <a:t>infection or blood or other body fluids.</a:t>
            </a:r>
          </a:p>
        </p:txBody>
      </p:sp>
      <p:sp>
        <p:nvSpPr>
          <p:cNvPr id="3" name="Rectangle 2"/>
          <p:cNvSpPr/>
          <p:nvPr/>
        </p:nvSpPr>
        <p:spPr>
          <a:xfrm>
            <a:off x="594448" y="6384556"/>
            <a:ext cx="3007555"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lnSpc>
                <a:spcPct val="85000"/>
              </a:lnSpc>
              <a:defRPr/>
            </a:pPr>
            <a:r>
              <a:rPr lang="en-US" dirty="0">
                <a:cs typeface="+mj-cs"/>
              </a:rPr>
              <a:t>Take Standard Precautions </a:t>
            </a:r>
            <a:r>
              <a:rPr lang="en-US" sz="2000" b="0" dirty="0">
                <a:cs typeface="+mj-cs"/>
              </a:rPr>
              <a:t>(2 of 3)</a:t>
            </a:r>
          </a:p>
        </p:txBody>
      </p:sp>
      <p:sp>
        <p:nvSpPr>
          <p:cNvPr id="28675" name="Content Placeholder 2"/>
          <p:cNvSpPr>
            <a:spLocks noGrp="1"/>
          </p:cNvSpPr>
          <p:nvPr>
            <p:ph type="body" idx="1"/>
          </p:nvPr>
        </p:nvSpPr>
        <p:spPr/>
        <p:txBody>
          <a:bodyPr rIns="228600"/>
          <a:lstStyle/>
          <a:p>
            <a:pPr eaLnBrk="1" hangingPunct="1">
              <a:spcBef>
                <a:spcPct val="35000"/>
              </a:spcBef>
            </a:pPr>
            <a:r>
              <a:rPr lang="en-US" altLang="en-US" dirty="0"/>
              <a:t>Standard precautions have been recommended for use in dealing with:</a:t>
            </a:r>
          </a:p>
          <a:p>
            <a:pPr lvl="1" eaLnBrk="1" hangingPunct="1">
              <a:spcBef>
                <a:spcPct val="35000"/>
              </a:spcBef>
            </a:pPr>
            <a:r>
              <a:rPr lang="en-US" altLang="en-US" dirty="0"/>
              <a:t>Objects</a:t>
            </a:r>
          </a:p>
          <a:p>
            <a:pPr lvl="1" eaLnBrk="1" hangingPunct="1">
              <a:spcBef>
                <a:spcPct val="35000"/>
              </a:spcBef>
            </a:pPr>
            <a:r>
              <a:rPr lang="en-US" altLang="en-US" dirty="0"/>
              <a:t>Blood</a:t>
            </a:r>
          </a:p>
          <a:p>
            <a:pPr lvl="1" eaLnBrk="1" hangingPunct="1">
              <a:spcBef>
                <a:spcPct val="35000"/>
              </a:spcBef>
            </a:pPr>
            <a:r>
              <a:rPr lang="en-US" altLang="en-US" dirty="0"/>
              <a:t>Body fluids</a:t>
            </a:r>
          </a:p>
          <a:p>
            <a:pPr lvl="1" eaLnBrk="1" hangingPunct="1">
              <a:spcBef>
                <a:spcPct val="35000"/>
              </a:spcBef>
            </a:pPr>
            <a:r>
              <a:rPr lang="en-US" altLang="en-US" dirty="0"/>
              <a:t>Other potential exposure risks of communicable disease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nSpc>
                <a:spcPct val="85000"/>
              </a:lnSpc>
              <a:defRPr/>
            </a:pPr>
            <a:r>
              <a:rPr lang="en-US" dirty="0">
                <a:cs typeface="+mj-cs"/>
              </a:rPr>
              <a:t>Take Standard Precautions </a:t>
            </a:r>
            <a:r>
              <a:rPr lang="en-US" sz="2000" b="0" dirty="0">
                <a:cs typeface="+mj-cs"/>
              </a:rPr>
              <a:t>(3 of 3)</a:t>
            </a:r>
          </a:p>
        </p:txBody>
      </p:sp>
      <p:sp>
        <p:nvSpPr>
          <p:cNvPr id="29699" name="Rectangle 3"/>
          <p:cNvSpPr>
            <a:spLocks noGrp="1" noChangeArrowheads="1"/>
          </p:cNvSpPr>
          <p:nvPr>
            <p:ph type="body" idx="1"/>
          </p:nvPr>
        </p:nvSpPr>
        <p:spPr/>
        <p:txBody>
          <a:bodyPr rIns="228600"/>
          <a:lstStyle/>
          <a:p>
            <a:pPr>
              <a:spcBef>
                <a:spcPct val="35000"/>
              </a:spcBef>
            </a:pPr>
            <a:r>
              <a:rPr lang="en-US" altLang="en-US" dirty="0"/>
              <a:t>When you step out of the EMS vehicle, standard precautions must have been already taken or initiated.</a:t>
            </a:r>
          </a:p>
          <a:p>
            <a:pPr lvl="1">
              <a:spcBef>
                <a:spcPct val="35000"/>
              </a:spcBef>
            </a:pPr>
            <a:r>
              <a:rPr lang="en-US" altLang="en-US" dirty="0"/>
              <a:t>At a minimum, gloves must be in place.</a:t>
            </a:r>
          </a:p>
          <a:p>
            <a:pPr lvl="1">
              <a:spcBef>
                <a:spcPct val="35000"/>
              </a:spcBef>
            </a:pPr>
            <a:r>
              <a:rPr lang="en-US" altLang="en-US" dirty="0"/>
              <a:t>Consider glasses and a mask.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lnSpc>
                <a:spcPct val="85000"/>
              </a:lnSpc>
              <a:defRPr/>
            </a:pPr>
            <a:r>
              <a:rPr lang="en-US" dirty="0">
                <a:cs typeface="+mj-cs"/>
              </a:rPr>
              <a:t>Determine Number of Patients </a:t>
            </a:r>
            <a:r>
              <a:rPr lang="en-US" sz="2000" b="0" dirty="0">
                <a:cs typeface="+mj-cs"/>
              </a:rPr>
              <a:t>(1 of 2)</a:t>
            </a:r>
          </a:p>
        </p:txBody>
      </p:sp>
      <p:sp>
        <p:nvSpPr>
          <p:cNvPr id="30723" name="Content Placeholder 2"/>
          <p:cNvSpPr>
            <a:spLocks noGrp="1"/>
          </p:cNvSpPr>
          <p:nvPr>
            <p:ph type="body" idx="1"/>
          </p:nvPr>
        </p:nvSpPr>
        <p:spPr/>
        <p:txBody>
          <a:bodyPr rIns="228600"/>
          <a:lstStyle/>
          <a:p>
            <a:pPr eaLnBrk="1" hangingPunct="1">
              <a:spcBef>
                <a:spcPct val="35000"/>
              </a:spcBef>
            </a:pPr>
            <a:r>
              <a:rPr lang="en-US" altLang="en-US" dirty="0"/>
              <a:t>During scene size-up, accurately identify the total number of patients.</a:t>
            </a:r>
          </a:p>
          <a:p>
            <a:pPr lvl="1" eaLnBrk="1" hangingPunct="1">
              <a:spcBef>
                <a:spcPct val="35000"/>
              </a:spcBef>
            </a:pPr>
            <a:r>
              <a:rPr lang="en-US" altLang="en-US" dirty="0"/>
              <a:t>Critical in determining the need for additional resources</a:t>
            </a:r>
          </a:p>
          <a:p>
            <a:pPr eaLnBrk="1" hangingPunct="1">
              <a:spcBef>
                <a:spcPct val="35000"/>
              </a:spcBef>
            </a:pPr>
            <a:r>
              <a:rPr lang="en-US" altLang="en-US" dirty="0"/>
              <a:t>When there are multiple patients, use the incident command system, identify the number of patients, and then begin triage.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lnSpc>
                <a:spcPct val="85000"/>
              </a:lnSpc>
              <a:defRPr/>
            </a:pPr>
            <a:r>
              <a:rPr lang="en-US" dirty="0">
                <a:cs typeface="+mj-cs"/>
              </a:rPr>
              <a:t>Determine Number of Patients </a:t>
            </a:r>
            <a:r>
              <a:rPr lang="en-US" sz="2000" b="0" dirty="0">
                <a:cs typeface="+mj-cs"/>
              </a:rPr>
              <a:t>(2 of 2)</a:t>
            </a:r>
          </a:p>
        </p:txBody>
      </p:sp>
      <p:sp>
        <p:nvSpPr>
          <p:cNvPr id="31747" name="Content Placeholder 2"/>
          <p:cNvSpPr>
            <a:spLocks noGrp="1"/>
          </p:cNvSpPr>
          <p:nvPr>
            <p:ph type="body" idx="1"/>
          </p:nvPr>
        </p:nvSpPr>
        <p:spPr>
          <a:xfrm>
            <a:off x="6096000" y="1447800"/>
            <a:ext cx="5181600" cy="4800600"/>
          </a:xfrm>
        </p:spPr>
        <p:txBody>
          <a:bodyPr rIns="228600"/>
          <a:lstStyle/>
          <a:p>
            <a:pPr eaLnBrk="1" hangingPunct="1">
              <a:spcBef>
                <a:spcPct val="35000"/>
              </a:spcBef>
            </a:pPr>
            <a:r>
              <a:rPr lang="en-US" altLang="en-US" dirty="0"/>
              <a:t>Triage is the process of sorting patients based on the severity of each patient</a:t>
            </a:r>
            <a:r>
              <a:rPr lang="ja-JP" altLang="en-US"/>
              <a:t>’</a:t>
            </a:r>
            <a:r>
              <a:rPr lang="en-US" altLang="ja-JP" dirty="0"/>
              <a:t>s condition.</a:t>
            </a:r>
            <a:endParaRPr lang="en-US" altLang="en-US" dirty="0"/>
          </a:p>
        </p:txBody>
      </p:sp>
      <p:sp>
        <p:nvSpPr>
          <p:cNvPr id="2" name="Rectangle 1"/>
          <p:cNvSpPr/>
          <p:nvPr/>
        </p:nvSpPr>
        <p:spPr>
          <a:xfrm>
            <a:off x="595747" y="4823890"/>
            <a:ext cx="5534890" cy="1200329"/>
          </a:xfrm>
          <a:prstGeom prst="rect">
            <a:avLst/>
          </a:prstGeom>
        </p:spPr>
        <p:txBody>
          <a:bodyPr wrap="square">
            <a:spAutoFit/>
          </a:bodyPr>
          <a:lstStyle/>
          <a:p>
            <a:r>
              <a:rPr lang="en-US" b="1" dirty="0"/>
              <a:t>FIGURE 10-5 </a:t>
            </a:r>
            <a:r>
              <a:rPr lang="en-US" dirty="0"/>
              <a:t>With multiple patients, use the incident</a:t>
            </a:r>
          </a:p>
          <a:p>
            <a:r>
              <a:rPr lang="en-US" dirty="0"/>
              <a:t>command system, call for additional resources, and then</a:t>
            </a:r>
          </a:p>
          <a:p>
            <a:r>
              <a:rPr lang="en-US" dirty="0"/>
              <a:t>begin triage. A multiple casualty incident involving two</a:t>
            </a:r>
          </a:p>
          <a:p>
            <a:r>
              <a:rPr lang="en-US" dirty="0"/>
              <a:t>trains that collided in 2005.</a:t>
            </a:r>
          </a:p>
        </p:txBody>
      </p:sp>
      <p:sp>
        <p:nvSpPr>
          <p:cNvPr id="4" name="Rectangle 3"/>
          <p:cNvSpPr/>
          <p:nvPr/>
        </p:nvSpPr>
        <p:spPr>
          <a:xfrm>
            <a:off x="595747" y="6021848"/>
            <a:ext cx="3082895"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David </a:t>
            </a:r>
            <a:r>
              <a:rPr lang="en-US" sz="1000" dirty="0" err="1">
                <a:latin typeface="Arial" panose="020B0604020202020204" pitchFamily="34" charset="0"/>
                <a:cs typeface="Arial" panose="020B0604020202020204" pitchFamily="34" charset="0"/>
              </a:rPr>
              <a:t>McNew</a:t>
            </a:r>
            <a:r>
              <a:rPr lang="en-US" sz="1000" dirty="0">
                <a:latin typeface="Arial" panose="020B0604020202020204" pitchFamily="34" charset="0"/>
                <a:cs typeface="Arial" panose="020B0604020202020204" pitchFamily="34" charset="0"/>
              </a:rPr>
              <a:t>/Getty Images News/Getty Images.</a:t>
            </a:r>
          </a:p>
        </p:txBody>
      </p:sp>
      <p:pic>
        <p:nvPicPr>
          <p:cNvPr id="3074" name="Picture 2" descr="A photo shows a group of firefighters attending to a group of patients lying on the ground.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92" y="1583588"/>
            <a:ext cx="4779818" cy="3235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type="body" idx="1"/>
          </p:nvPr>
        </p:nvSpPr>
        <p:spPr/>
        <p:txBody>
          <a:bodyPr rIns="228600"/>
          <a:lstStyle/>
          <a:p>
            <a:pPr eaLnBrk="1" hangingPunct="1">
              <a:spcBef>
                <a:spcPct val="35000"/>
              </a:spcBef>
            </a:pPr>
            <a:r>
              <a:rPr lang="en-US" altLang="en-US" dirty="0"/>
              <a:t>Scene safety</a:t>
            </a:r>
          </a:p>
          <a:p>
            <a:pPr eaLnBrk="1" hangingPunct="1">
              <a:spcBef>
                <a:spcPct val="35000"/>
              </a:spcBef>
            </a:pPr>
            <a:r>
              <a:rPr lang="en-US" altLang="en-US" dirty="0"/>
              <a:t>Scene management</a:t>
            </a:r>
          </a:p>
          <a:p>
            <a:pPr lvl="1" eaLnBrk="1" hangingPunct="1">
              <a:spcBef>
                <a:spcPct val="35000"/>
              </a:spcBef>
            </a:pPr>
            <a:r>
              <a:rPr lang="en-US" altLang="en-US" dirty="0"/>
              <a:t>Impact of the environment on patient care</a:t>
            </a:r>
          </a:p>
          <a:p>
            <a:pPr lvl="1" eaLnBrk="1" hangingPunct="1">
              <a:spcBef>
                <a:spcPct val="35000"/>
              </a:spcBef>
            </a:pPr>
            <a:r>
              <a:rPr lang="en-US" altLang="en-US" dirty="0"/>
              <a:t>Addressing hazards</a:t>
            </a:r>
          </a:p>
          <a:p>
            <a:pPr lvl="1" eaLnBrk="1" hangingPunct="1">
              <a:spcBef>
                <a:spcPct val="35000"/>
              </a:spcBef>
            </a:pPr>
            <a:r>
              <a:rPr lang="en-US" altLang="en-US" dirty="0"/>
              <a:t>Violence</a:t>
            </a:r>
          </a:p>
          <a:p>
            <a:pPr lvl="3" eaLnBrk="1" hangingPunct="1">
              <a:buFontTx/>
              <a:buNone/>
            </a:pPr>
            <a:endParaRPr lang="en-US" altLang="en-US" sz="2400" dirty="0"/>
          </a:p>
        </p:txBody>
      </p:sp>
      <p:sp>
        <p:nvSpPr>
          <p:cNvPr id="2" name="Title 1"/>
          <p:cNvSpPr>
            <a:spLocks noGrp="1"/>
          </p:cNvSpPr>
          <p:nvPr>
            <p:ph type="title"/>
          </p:nvPr>
        </p:nvSpPr>
        <p:spPr/>
        <p:txBody>
          <a:bodyPr/>
          <a:lstStyle/>
          <a:p>
            <a:r>
              <a:rPr lang="en-US" altLang="en-US" dirty="0"/>
              <a:t>National EMS Education Standard Competencies </a:t>
            </a:r>
            <a:r>
              <a:rPr lang="en-US" altLang="en-US" sz="2000" b="0" dirty="0"/>
              <a:t>(2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type="body" idx="1"/>
          </p:nvPr>
        </p:nvSpPr>
        <p:spPr>
          <a:xfrm>
            <a:off x="5205412" y="1447800"/>
            <a:ext cx="5486400" cy="4800600"/>
          </a:xfrm>
        </p:spPr>
        <p:txBody>
          <a:bodyPr rIns="228600"/>
          <a:lstStyle/>
          <a:p>
            <a:pPr eaLnBrk="1" hangingPunct="1">
              <a:spcBef>
                <a:spcPct val="35000"/>
              </a:spcBef>
            </a:pPr>
            <a:r>
              <a:rPr lang="en-US" altLang="en-US" dirty="0"/>
              <a:t>Some situations may require:</a:t>
            </a:r>
          </a:p>
          <a:p>
            <a:pPr lvl="1" eaLnBrk="1" hangingPunct="1">
              <a:spcBef>
                <a:spcPct val="35000"/>
              </a:spcBef>
            </a:pPr>
            <a:r>
              <a:rPr lang="en-US" altLang="en-US" dirty="0"/>
              <a:t>More ambulances</a:t>
            </a:r>
          </a:p>
          <a:p>
            <a:pPr lvl="1" eaLnBrk="1" hangingPunct="1">
              <a:spcBef>
                <a:spcPct val="35000"/>
              </a:spcBef>
            </a:pPr>
            <a:r>
              <a:rPr lang="en-US" altLang="en-US" dirty="0"/>
              <a:t>Specialized resources</a:t>
            </a:r>
          </a:p>
        </p:txBody>
      </p:sp>
      <p:sp>
        <p:nvSpPr>
          <p:cNvPr id="4" name="Title 3"/>
          <p:cNvSpPr>
            <a:spLocks noGrp="1"/>
          </p:cNvSpPr>
          <p:nvPr>
            <p:ph type="title"/>
          </p:nvPr>
        </p:nvSpPr>
        <p:spPr/>
        <p:txBody>
          <a:bodyPr/>
          <a:lstStyle/>
          <a:p>
            <a:r>
              <a:rPr lang="en-US" dirty="0"/>
              <a:t>Consider Additional/Specialized Resources </a:t>
            </a:r>
            <a:r>
              <a:rPr lang="en-US" sz="2000" b="0" dirty="0"/>
              <a:t>(1 of 3)</a:t>
            </a:r>
            <a:endParaRPr lang="en-US" dirty="0"/>
          </a:p>
        </p:txBody>
      </p:sp>
      <p:pic>
        <p:nvPicPr>
          <p:cNvPr id="4098" name="Picture 2" descr="A photo shows two medical officers wearing protective equipment from head to to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042" y="1421240"/>
            <a:ext cx="2576512" cy="40234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77481" y="5444702"/>
            <a:ext cx="4253056" cy="923330"/>
          </a:xfrm>
          <a:prstGeom prst="rect">
            <a:avLst/>
          </a:prstGeom>
        </p:spPr>
        <p:txBody>
          <a:bodyPr wrap="square">
            <a:spAutoFit/>
          </a:bodyPr>
          <a:lstStyle/>
          <a:p>
            <a:r>
              <a:rPr lang="en-US" b="1" dirty="0"/>
              <a:t>FIGURE 10-6 </a:t>
            </a:r>
            <a:r>
              <a:rPr lang="en-US" dirty="0"/>
              <a:t>Scenes involving toxic substances may require specially trained rescuers with extra protective equipment.</a:t>
            </a:r>
          </a:p>
        </p:txBody>
      </p:sp>
      <p:sp>
        <p:nvSpPr>
          <p:cNvPr id="5" name="Rectangle 4"/>
          <p:cNvSpPr/>
          <p:nvPr/>
        </p:nvSpPr>
        <p:spPr>
          <a:xfrm>
            <a:off x="1091478" y="6326468"/>
            <a:ext cx="226376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Tempe Fire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type="body" idx="1"/>
          </p:nvPr>
        </p:nvSpPr>
        <p:spPr/>
        <p:txBody>
          <a:bodyPr rIns="228600"/>
          <a:lstStyle/>
          <a:p>
            <a:pPr eaLnBrk="1" hangingPunct="1">
              <a:spcBef>
                <a:spcPct val="35000"/>
              </a:spcBef>
            </a:pPr>
            <a:r>
              <a:rPr lang="en-US" altLang="en-US" dirty="0"/>
              <a:t>Specialized resources include:</a:t>
            </a:r>
          </a:p>
          <a:p>
            <a:pPr lvl="1" eaLnBrk="1" hangingPunct="1">
              <a:spcBef>
                <a:spcPct val="35000"/>
              </a:spcBef>
            </a:pPr>
            <a:r>
              <a:rPr lang="en-US" altLang="en-US" dirty="0"/>
              <a:t>Advanced life support (ALS)</a:t>
            </a:r>
          </a:p>
          <a:p>
            <a:pPr lvl="1" eaLnBrk="1" hangingPunct="1">
              <a:spcBef>
                <a:spcPct val="35000"/>
              </a:spcBef>
            </a:pPr>
            <a:r>
              <a:rPr lang="en-US" altLang="en-US" dirty="0"/>
              <a:t>Air medical support</a:t>
            </a:r>
          </a:p>
          <a:p>
            <a:pPr lvl="1" eaLnBrk="1" hangingPunct="1">
              <a:spcBef>
                <a:spcPct val="35000"/>
              </a:spcBef>
            </a:pPr>
            <a:r>
              <a:rPr lang="en-US" altLang="en-US" dirty="0"/>
              <a:t>Fire departments, who may handle high-angle rescue, hazardous materials, or water rescue</a:t>
            </a:r>
          </a:p>
          <a:p>
            <a:pPr lvl="1" eaLnBrk="1" hangingPunct="1">
              <a:spcBef>
                <a:spcPct val="35000"/>
              </a:spcBef>
            </a:pPr>
            <a:r>
              <a:rPr lang="en-US" altLang="en-US" dirty="0"/>
              <a:t>Law enforcement</a:t>
            </a:r>
          </a:p>
        </p:txBody>
      </p:sp>
      <p:sp>
        <p:nvSpPr>
          <p:cNvPr id="2" name="Title 1"/>
          <p:cNvSpPr>
            <a:spLocks noGrp="1"/>
          </p:cNvSpPr>
          <p:nvPr>
            <p:ph type="title"/>
          </p:nvPr>
        </p:nvSpPr>
        <p:spPr/>
        <p:txBody>
          <a:bodyPr/>
          <a:lstStyle/>
          <a:p>
            <a:r>
              <a:rPr lang="en-US" dirty="0"/>
              <a:t>Consider Additional/Specialized Resources </a:t>
            </a:r>
            <a:r>
              <a:rPr lang="en-US" sz="2000" b="0" dirty="0"/>
              <a:t>(2 of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027"/>
          <p:cNvSpPr>
            <a:spLocks noGrp="1" noChangeArrowheads="1"/>
          </p:cNvSpPr>
          <p:nvPr>
            <p:ph type="body" idx="1"/>
          </p:nvPr>
        </p:nvSpPr>
        <p:spPr/>
        <p:txBody>
          <a:bodyPr rIns="228600"/>
          <a:lstStyle/>
          <a:p>
            <a:pPr>
              <a:spcBef>
                <a:spcPct val="35000"/>
              </a:spcBef>
            </a:pPr>
            <a:r>
              <a:rPr lang="en-US" altLang="en-US" dirty="0"/>
              <a:t>To determine if you require additional resources, ask yourself:</a:t>
            </a:r>
          </a:p>
          <a:p>
            <a:pPr lvl="1">
              <a:spcBef>
                <a:spcPct val="35000"/>
              </a:spcBef>
            </a:pPr>
            <a:r>
              <a:rPr lang="en-US" altLang="en-US" dirty="0"/>
              <a:t>Does the scene pose a threat to me, my patient, or others?</a:t>
            </a:r>
          </a:p>
          <a:p>
            <a:pPr lvl="1">
              <a:spcBef>
                <a:spcPct val="35000"/>
              </a:spcBef>
            </a:pPr>
            <a:r>
              <a:rPr lang="en-US" altLang="en-US" dirty="0"/>
              <a:t>How many patients are there?</a:t>
            </a:r>
          </a:p>
          <a:p>
            <a:pPr lvl="1">
              <a:spcBef>
                <a:spcPct val="35000"/>
              </a:spcBef>
            </a:pPr>
            <a:r>
              <a:rPr lang="en-US" altLang="en-US" dirty="0"/>
              <a:t>Do we have the resources to respond to their conditions?</a:t>
            </a:r>
          </a:p>
        </p:txBody>
      </p:sp>
      <p:sp>
        <p:nvSpPr>
          <p:cNvPr id="2" name="Title 1"/>
          <p:cNvSpPr>
            <a:spLocks noGrp="1"/>
          </p:cNvSpPr>
          <p:nvPr>
            <p:ph type="title"/>
          </p:nvPr>
        </p:nvSpPr>
        <p:spPr/>
        <p:txBody>
          <a:bodyPr/>
          <a:lstStyle/>
          <a:p>
            <a:r>
              <a:rPr lang="en-US" dirty="0"/>
              <a:t>Consider Additional/Specialized Resources </a:t>
            </a:r>
            <a:r>
              <a:rPr lang="en-US" sz="2000" b="0" dirty="0"/>
              <a:t>(3 of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lnSpc>
                <a:spcPct val="85000"/>
              </a:lnSpc>
              <a:defRPr/>
            </a:pPr>
            <a:r>
              <a:rPr lang="en-US" dirty="0">
                <a:cs typeface="+mj-cs"/>
              </a:rPr>
              <a:t>Primary Assessment</a:t>
            </a:r>
          </a:p>
        </p:txBody>
      </p:sp>
      <p:sp>
        <p:nvSpPr>
          <p:cNvPr id="35843" name="Content Placeholder 2"/>
          <p:cNvSpPr>
            <a:spLocks noGrp="1"/>
          </p:cNvSpPr>
          <p:nvPr>
            <p:ph type="body" idx="1"/>
          </p:nvPr>
        </p:nvSpPr>
        <p:spPr>
          <a:xfrm>
            <a:off x="925830" y="1490870"/>
            <a:ext cx="8889683" cy="4699047"/>
          </a:xfrm>
        </p:spPr>
        <p:txBody>
          <a:bodyPr rIns="228600"/>
          <a:lstStyle/>
          <a:p>
            <a:pPr eaLnBrk="1" hangingPunct="1">
              <a:spcBef>
                <a:spcPct val="35000"/>
              </a:spcBef>
            </a:pPr>
            <a:r>
              <a:rPr lang="en-US" altLang="en-US" dirty="0"/>
              <a:t>Begins when you greet your patient</a:t>
            </a:r>
          </a:p>
          <a:p>
            <a:pPr eaLnBrk="1" hangingPunct="1">
              <a:spcBef>
                <a:spcPct val="35000"/>
              </a:spcBef>
            </a:pPr>
            <a:r>
              <a:rPr lang="en-US" altLang="en-US" dirty="0"/>
              <a:t>The goal is to identify and initiate treatment of immediate or potential life threats.</a:t>
            </a:r>
          </a:p>
          <a:p>
            <a:pPr eaLnBrk="1" hangingPunct="1">
              <a:spcBef>
                <a:spcPct val="35000"/>
              </a:spcBef>
            </a:pPr>
            <a:r>
              <a:rPr lang="en-US" altLang="en-US" dirty="0"/>
              <a:t>Physically examine the patient and assess:</a:t>
            </a:r>
          </a:p>
          <a:p>
            <a:pPr lvl="1" eaLnBrk="1" hangingPunct="1">
              <a:spcBef>
                <a:spcPct val="35000"/>
              </a:spcBef>
            </a:pPr>
            <a:r>
              <a:rPr lang="en-US" altLang="en-US" dirty="0"/>
              <a:t>LOC</a:t>
            </a:r>
          </a:p>
          <a:p>
            <a:pPr lvl="1" eaLnBrk="1" hangingPunct="1">
              <a:spcBef>
                <a:spcPct val="35000"/>
              </a:spcBef>
            </a:pPr>
            <a:r>
              <a:rPr lang="en-US" altLang="en-US" dirty="0"/>
              <a:t>ABCs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lnSpc>
                <a:spcPct val="85000"/>
              </a:lnSpc>
              <a:defRPr/>
            </a:pPr>
            <a:r>
              <a:rPr lang="en-US" dirty="0">
                <a:cs typeface="+mj-cs"/>
              </a:rPr>
              <a:t>Form a General Impression </a:t>
            </a:r>
            <a:r>
              <a:rPr lang="en-US" sz="2000" b="0" dirty="0">
                <a:cs typeface="+mj-cs"/>
              </a:rPr>
              <a:t>(1 of 3)</a:t>
            </a:r>
          </a:p>
        </p:txBody>
      </p:sp>
      <p:sp>
        <p:nvSpPr>
          <p:cNvPr id="36867" name="Content Placeholder 2"/>
          <p:cNvSpPr>
            <a:spLocks noGrp="1"/>
          </p:cNvSpPr>
          <p:nvPr>
            <p:ph type="body" idx="1"/>
          </p:nvPr>
        </p:nvSpPr>
        <p:spPr/>
        <p:txBody>
          <a:bodyPr rIns="228600"/>
          <a:lstStyle/>
          <a:p>
            <a:pPr eaLnBrk="1" hangingPunct="1">
              <a:spcBef>
                <a:spcPct val="35000"/>
              </a:spcBef>
            </a:pPr>
            <a:r>
              <a:rPr lang="en-US" altLang="en-US" dirty="0"/>
              <a:t>Formed to determine the priority of care</a:t>
            </a:r>
          </a:p>
          <a:p>
            <a:pPr eaLnBrk="1" hangingPunct="1">
              <a:spcBef>
                <a:spcPct val="35000"/>
              </a:spcBef>
            </a:pPr>
            <a:r>
              <a:rPr lang="en-US" altLang="en-US" dirty="0"/>
              <a:t>First part of primary assessment</a:t>
            </a:r>
          </a:p>
          <a:p>
            <a:pPr eaLnBrk="1" hangingPunct="1">
              <a:spcBef>
                <a:spcPct val="35000"/>
              </a:spcBef>
            </a:pPr>
            <a:r>
              <a:rPr lang="en-US" altLang="en-US" dirty="0"/>
              <a:t>Make a note of the person</a:t>
            </a:r>
            <a:r>
              <a:rPr lang="ja-JP" altLang="en-US"/>
              <a:t>’</a:t>
            </a:r>
            <a:r>
              <a:rPr lang="en-US" altLang="ja-JP" dirty="0"/>
              <a:t>s:</a:t>
            </a:r>
          </a:p>
          <a:p>
            <a:pPr lvl="1" eaLnBrk="1" hangingPunct="1">
              <a:spcBef>
                <a:spcPct val="35000"/>
              </a:spcBef>
            </a:pPr>
            <a:r>
              <a:rPr lang="en-US" altLang="en-US" dirty="0"/>
              <a:t>Age, sex, and race</a:t>
            </a:r>
          </a:p>
          <a:p>
            <a:pPr lvl="1" eaLnBrk="1" hangingPunct="1">
              <a:spcBef>
                <a:spcPct val="35000"/>
              </a:spcBef>
            </a:pPr>
            <a:r>
              <a:rPr lang="en-US" altLang="en-US" dirty="0"/>
              <a:t>Level of distress</a:t>
            </a:r>
          </a:p>
          <a:p>
            <a:pPr lvl="1" eaLnBrk="1" hangingPunct="1">
              <a:spcBef>
                <a:spcPct val="35000"/>
              </a:spcBef>
            </a:pPr>
            <a:r>
              <a:rPr lang="en-US" altLang="en-US" dirty="0"/>
              <a:t>Overall appearance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nSpc>
                <a:spcPct val="85000"/>
              </a:lnSpc>
              <a:defRPr/>
            </a:pPr>
            <a:r>
              <a:rPr lang="en-US" dirty="0">
                <a:cs typeface="+mj-cs"/>
              </a:rPr>
              <a:t>Form a General Impression </a:t>
            </a:r>
            <a:r>
              <a:rPr lang="en-US" sz="2000" b="0" dirty="0">
                <a:cs typeface="+mj-cs"/>
              </a:rPr>
              <a:t>(2 of 3)</a:t>
            </a:r>
          </a:p>
        </p:txBody>
      </p:sp>
      <p:sp>
        <p:nvSpPr>
          <p:cNvPr id="37891" name="Content Placeholder 2"/>
          <p:cNvSpPr>
            <a:spLocks noGrp="1"/>
          </p:cNvSpPr>
          <p:nvPr>
            <p:ph type="body" idx="1"/>
          </p:nvPr>
        </p:nvSpPr>
        <p:spPr/>
        <p:txBody>
          <a:bodyPr rIns="228600"/>
          <a:lstStyle/>
          <a:p>
            <a:pPr>
              <a:spcBef>
                <a:spcPct val="35000"/>
              </a:spcBef>
            </a:pPr>
            <a:r>
              <a:rPr lang="en-US" altLang="en-US" dirty="0"/>
              <a:t>Note the patient</a:t>
            </a:r>
            <a:r>
              <a:rPr lang="ja-JP" altLang="en-US" dirty="0"/>
              <a:t>’</a:t>
            </a:r>
            <a:r>
              <a:rPr lang="en-US" altLang="ja-JP" dirty="0"/>
              <a:t>s position.</a:t>
            </a:r>
          </a:p>
          <a:p>
            <a:pPr>
              <a:spcBef>
                <a:spcPct val="35000"/>
              </a:spcBef>
            </a:pPr>
            <a:r>
              <a:rPr lang="en-US" altLang="en-US" dirty="0"/>
              <a:t>Avoid standing over the patient.</a:t>
            </a:r>
          </a:p>
          <a:p>
            <a:pPr>
              <a:spcBef>
                <a:spcPct val="35000"/>
              </a:spcBef>
            </a:pPr>
            <a:r>
              <a:rPr lang="en-US" altLang="en-US" dirty="0"/>
              <a:t>Address the patient by name.</a:t>
            </a:r>
          </a:p>
          <a:p>
            <a:pPr>
              <a:spcBef>
                <a:spcPct val="35000"/>
              </a:spcBef>
            </a:pPr>
            <a:r>
              <a:rPr lang="en-US" altLang="en-US" dirty="0"/>
              <a:t>Introduce yourself.</a:t>
            </a:r>
          </a:p>
          <a:p>
            <a:pPr>
              <a:spcBef>
                <a:spcPct val="35000"/>
              </a:spcBef>
            </a:pPr>
            <a:r>
              <a:rPr lang="en-US" altLang="en-US" dirty="0"/>
              <a:t>Ask about the chief complaint.</a:t>
            </a:r>
          </a:p>
          <a:p>
            <a:pPr>
              <a:spcBef>
                <a:spcPct val="35000"/>
              </a:spcBef>
            </a:pPr>
            <a:r>
              <a:rPr lang="en-US" altLang="en-US" dirty="0"/>
              <a:t>Address life-threats immediately.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26"/>
          <p:cNvSpPr>
            <a:spLocks noGrp="1" noChangeArrowheads="1"/>
          </p:cNvSpPr>
          <p:nvPr>
            <p:ph type="title"/>
          </p:nvPr>
        </p:nvSpPr>
        <p:spPr/>
        <p:txBody>
          <a:bodyPr/>
          <a:lstStyle/>
          <a:p>
            <a:pPr>
              <a:lnSpc>
                <a:spcPct val="85000"/>
              </a:lnSpc>
              <a:defRPr/>
            </a:pPr>
            <a:r>
              <a:rPr lang="en-US" dirty="0">
                <a:cs typeface="+mj-cs"/>
              </a:rPr>
              <a:t>Form a General Impression </a:t>
            </a:r>
            <a:r>
              <a:rPr lang="en-US" sz="2000" b="0" dirty="0">
                <a:cs typeface="+mj-cs"/>
              </a:rPr>
              <a:t>(3 of 3)</a:t>
            </a:r>
          </a:p>
        </p:txBody>
      </p:sp>
      <p:sp>
        <p:nvSpPr>
          <p:cNvPr id="38915" name="Rectangle 1027"/>
          <p:cNvSpPr>
            <a:spLocks noGrp="1" noChangeArrowheads="1"/>
          </p:cNvSpPr>
          <p:nvPr>
            <p:ph type="body" idx="1"/>
          </p:nvPr>
        </p:nvSpPr>
        <p:spPr/>
        <p:txBody>
          <a:bodyPr rIns="228600"/>
          <a:lstStyle/>
          <a:p>
            <a:pPr>
              <a:spcBef>
                <a:spcPct val="35000"/>
              </a:spcBef>
            </a:pPr>
            <a:r>
              <a:rPr lang="en-US" altLang="en-US" dirty="0"/>
              <a:t>Determine if the patient</a:t>
            </a:r>
            <a:r>
              <a:rPr lang="ja-JP" altLang="en-US" dirty="0"/>
              <a:t>’</a:t>
            </a:r>
            <a:r>
              <a:rPr lang="en-US" altLang="ja-JP" dirty="0"/>
              <a:t>s condition is:</a:t>
            </a:r>
          </a:p>
          <a:p>
            <a:pPr lvl="1">
              <a:spcBef>
                <a:spcPct val="35000"/>
              </a:spcBef>
            </a:pPr>
            <a:r>
              <a:rPr lang="en-US" altLang="en-US" dirty="0"/>
              <a:t>Stable</a:t>
            </a:r>
          </a:p>
          <a:p>
            <a:pPr lvl="1">
              <a:spcBef>
                <a:spcPct val="35000"/>
              </a:spcBef>
            </a:pPr>
            <a:r>
              <a:rPr lang="en-US" altLang="en-US" dirty="0"/>
              <a:t>Stable but potentially unstable</a:t>
            </a:r>
          </a:p>
          <a:p>
            <a:pPr lvl="1">
              <a:spcBef>
                <a:spcPct val="35000"/>
              </a:spcBef>
            </a:pPr>
            <a:r>
              <a:rPr lang="en-US" altLang="en-US" dirty="0"/>
              <a:t>Unstable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26"/>
          <p:cNvSpPr>
            <a:spLocks noGrp="1" noChangeArrowheads="1"/>
          </p:cNvSpPr>
          <p:nvPr>
            <p:ph type="title"/>
          </p:nvPr>
        </p:nvSpPr>
        <p:spPr/>
        <p:txBody>
          <a:bodyPr/>
          <a:lstStyle/>
          <a:p>
            <a:pPr>
              <a:lnSpc>
                <a:spcPct val="85000"/>
              </a:lnSpc>
              <a:defRPr/>
            </a:pPr>
            <a:r>
              <a:rPr lang="en-US" dirty="0">
                <a:cs typeface="+mj-cs"/>
              </a:rPr>
              <a:t>Scan for Signs of Uncontrolled Bleeding</a:t>
            </a:r>
            <a:endParaRPr lang="en-US" sz="2800" b="0" dirty="0">
              <a:cs typeface="+mj-cs"/>
            </a:endParaRPr>
          </a:p>
        </p:txBody>
      </p:sp>
      <p:sp>
        <p:nvSpPr>
          <p:cNvPr id="38915" name="Rectangle 1027"/>
          <p:cNvSpPr>
            <a:spLocks noGrp="1" noChangeArrowheads="1"/>
          </p:cNvSpPr>
          <p:nvPr>
            <p:ph type="body" idx="1"/>
          </p:nvPr>
        </p:nvSpPr>
        <p:spPr/>
        <p:txBody>
          <a:bodyPr rIns="228600"/>
          <a:lstStyle/>
          <a:p>
            <a:pPr>
              <a:spcBef>
                <a:spcPct val="35000"/>
              </a:spcBef>
            </a:pPr>
            <a:r>
              <a:rPr lang="en-US" altLang="en-US" dirty="0"/>
              <a:t>Uncontrolled external bleeding takes priority over other assessments.</a:t>
            </a:r>
          </a:p>
        </p:txBody>
      </p:sp>
    </p:spTree>
    <p:extLst>
      <p:ext uri="{BB962C8B-B14F-4D97-AF65-F5344CB8AC3E}">
        <p14:creationId xmlns:p14="http://schemas.microsoft.com/office/powerpoint/2010/main" val="69279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lnSpc>
                <a:spcPct val="85000"/>
              </a:lnSpc>
              <a:defRPr/>
            </a:pPr>
            <a:r>
              <a:rPr lang="en-US" dirty="0">
                <a:cs typeface="+mj-cs"/>
              </a:rPr>
              <a:t>Assess Level of Consciousness </a:t>
            </a:r>
            <a:r>
              <a:rPr lang="en-US" sz="2000" b="0" dirty="0">
                <a:cs typeface="+mj-cs"/>
              </a:rPr>
              <a:t>(1 of 7)</a:t>
            </a:r>
          </a:p>
        </p:txBody>
      </p:sp>
      <p:sp>
        <p:nvSpPr>
          <p:cNvPr id="39939" name="Content Placeholder 2"/>
          <p:cNvSpPr>
            <a:spLocks noGrp="1"/>
          </p:cNvSpPr>
          <p:nvPr>
            <p:ph type="body" idx="1"/>
          </p:nvPr>
        </p:nvSpPr>
        <p:spPr/>
        <p:txBody>
          <a:bodyPr rIns="228600"/>
          <a:lstStyle/>
          <a:p>
            <a:pPr eaLnBrk="1" hangingPunct="1">
              <a:spcBef>
                <a:spcPct val="35000"/>
              </a:spcBef>
            </a:pPr>
            <a:r>
              <a:rPr lang="en-US" altLang="en-US" dirty="0"/>
              <a:t>The level of consciousness (LOC) can tell you a great deal about the patient</a:t>
            </a:r>
            <a:r>
              <a:rPr lang="ja-JP" altLang="en-US"/>
              <a:t>’</a:t>
            </a:r>
            <a:r>
              <a:rPr lang="en-US" altLang="ja-JP" dirty="0"/>
              <a:t>s neurologic and physiologic status. </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p:txBody>
          <a:bodyPr/>
          <a:lstStyle/>
          <a:p>
            <a:pPr>
              <a:lnSpc>
                <a:spcPct val="85000"/>
              </a:lnSpc>
              <a:defRPr/>
            </a:pPr>
            <a:r>
              <a:rPr lang="en-US" dirty="0">
                <a:cs typeface="+mj-cs"/>
              </a:rPr>
              <a:t>Assess Level of Consciousness </a:t>
            </a:r>
            <a:r>
              <a:rPr lang="en-US" sz="2000" b="0" dirty="0">
                <a:cs typeface="+mj-cs"/>
              </a:rPr>
              <a:t>(2 of 7)</a:t>
            </a:r>
          </a:p>
        </p:txBody>
      </p:sp>
      <p:sp>
        <p:nvSpPr>
          <p:cNvPr id="44035" name="Rectangle 1027"/>
          <p:cNvSpPr>
            <a:spLocks noGrp="1" noChangeArrowheads="1"/>
          </p:cNvSpPr>
          <p:nvPr>
            <p:ph type="body" idx="1"/>
          </p:nvPr>
        </p:nvSpPr>
        <p:spPr/>
        <p:txBody>
          <a:bodyPr rIns="228600"/>
          <a:lstStyle/>
          <a:p>
            <a:pPr>
              <a:spcBef>
                <a:spcPct val="35000"/>
              </a:spcBef>
              <a:defRPr/>
            </a:pPr>
            <a:r>
              <a:rPr lang="en-US" dirty="0">
                <a:cs typeface="+mn-cs"/>
              </a:rPr>
              <a:t>Assessment of an unconscious patient focuses on airway, breathing, and circulation.</a:t>
            </a:r>
          </a:p>
          <a:p>
            <a:pPr lvl="1">
              <a:spcBef>
                <a:spcPct val="35000"/>
              </a:spcBef>
              <a:defRPr/>
            </a:pPr>
            <a:r>
              <a:rPr lang="en-US" dirty="0"/>
              <a:t>Sustained unconsciousness should warn you of a critical respiratory, circulatory, or central nervous system problem.</a:t>
            </a:r>
          </a:p>
          <a:p>
            <a:pPr marL="457200" lvl="1" indent="0">
              <a:spcBef>
                <a:spcPct val="35000"/>
              </a:spcBef>
              <a:buFontTx/>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type="body" idx="1"/>
          </p:nvPr>
        </p:nvSpPr>
        <p:spPr/>
        <p:txBody>
          <a:bodyPr rIns="228600"/>
          <a:lstStyle/>
          <a:p>
            <a:pPr eaLnBrk="1" hangingPunct="1">
              <a:spcBef>
                <a:spcPct val="35000"/>
              </a:spcBef>
            </a:pPr>
            <a:r>
              <a:rPr lang="en-US" altLang="en-US" dirty="0"/>
              <a:t>Scene management (cont</a:t>
            </a:r>
            <a:r>
              <a:rPr lang="ja-JP" altLang="en-US" dirty="0"/>
              <a:t>’</a:t>
            </a:r>
            <a:r>
              <a:rPr lang="en-US" altLang="ja-JP" dirty="0"/>
              <a:t>d)</a:t>
            </a:r>
          </a:p>
          <a:p>
            <a:pPr lvl="1" eaLnBrk="1" hangingPunct="1">
              <a:spcBef>
                <a:spcPct val="35000"/>
              </a:spcBef>
            </a:pPr>
            <a:r>
              <a:rPr lang="en-US" altLang="en-US" dirty="0"/>
              <a:t>Need for additional or specialized resources</a:t>
            </a:r>
          </a:p>
          <a:p>
            <a:pPr lvl="1" eaLnBrk="1" hangingPunct="1">
              <a:spcBef>
                <a:spcPct val="35000"/>
              </a:spcBef>
            </a:pPr>
            <a:r>
              <a:rPr lang="en-US" altLang="en-US" dirty="0"/>
              <a:t>Standard precautions</a:t>
            </a:r>
          </a:p>
          <a:p>
            <a:pPr lvl="1" eaLnBrk="1" hangingPunct="1">
              <a:spcBef>
                <a:spcPct val="35000"/>
              </a:spcBef>
            </a:pPr>
            <a:r>
              <a:rPr lang="en-US" altLang="en-US" dirty="0"/>
              <a:t>Multiple-patient situations</a:t>
            </a:r>
          </a:p>
          <a:p>
            <a:pPr lvl="3" eaLnBrk="1" hangingPunct="1">
              <a:buFontTx/>
              <a:buNone/>
            </a:pPr>
            <a:endParaRPr lang="en-US" altLang="en-US" sz="2400" dirty="0"/>
          </a:p>
        </p:txBody>
      </p:sp>
      <p:sp>
        <p:nvSpPr>
          <p:cNvPr id="2" name="Title 1"/>
          <p:cNvSpPr>
            <a:spLocks noGrp="1"/>
          </p:cNvSpPr>
          <p:nvPr>
            <p:ph type="title"/>
          </p:nvPr>
        </p:nvSpPr>
        <p:spPr/>
        <p:txBody>
          <a:bodyPr/>
          <a:lstStyle/>
          <a:p>
            <a:r>
              <a:rPr lang="en-US" altLang="en-US" dirty="0"/>
              <a:t>National EMS Education Standard Competencies </a:t>
            </a:r>
            <a:r>
              <a:rPr lang="en-US" altLang="en-US" sz="2000" b="0" dirty="0"/>
              <a:t>(3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nSpc>
                <a:spcPct val="85000"/>
              </a:lnSpc>
              <a:defRPr/>
            </a:pPr>
            <a:r>
              <a:rPr lang="en-US" dirty="0">
                <a:cs typeface="+mj-cs"/>
              </a:rPr>
              <a:t>Assess Level of Consciousness </a:t>
            </a:r>
            <a:r>
              <a:rPr lang="en-US" sz="2000" b="0" dirty="0">
                <a:cs typeface="+mj-cs"/>
              </a:rPr>
              <a:t>(3 of 7)</a:t>
            </a:r>
          </a:p>
        </p:txBody>
      </p:sp>
      <p:sp>
        <p:nvSpPr>
          <p:cNvPr id="43011" name="Content Placeholder 2"/>
          <p:cNvSpPr>
            <a:spLocks noGrp="1"/>
          </p:cNvSpPr>
          <p:nvPr>
            <p:ph type="body" idx="1"/>
          </p:nvPr>
        </p:nvSpPr>
        <p:spPr/>
        <p:txBody>
          <a:bodyPr rIns="228600"/>
          <a:lstStyle/>
          <a:p>
            <a:pPr>
              <a:spcBef>
                <a:spcPct val="35000"/>
              </a:spcBef>
            </a:pPr>
            <a:r>
              <a:rPr lang="en-US" altLang="en-US" dirty="0"/>
              <a:t>Conscious with an altered LOC may be due to inadequate perfusion.</a:t>
            </a:r>
          </a:p>
          <a:p>
            <a:pPr>
              <a:spcBef>
                <a:spcPct val="35000"/>
              </a:spcBef>
            </a:pPr>
            <a:r>
              <a:rPr lang="en-US" altLang="en-US" dirty="0"/>
              <a:t>Could also be caused by medications, drugs, alcohol, or poisoning</a:t>
            </a:r>
            <a:endParaRPr lang="en-US" alt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nSpc>
                <a:spcPct val="85000"/>
              </a:lnSpc>
              <a:defRPr/>
            </a:pPr>
            <a:r>
              <a:rPr lang="en-US" dirty="0">
                <a:cs typeface="+mj-cs"/>
              </a:rPr>
              <a:t>Assess Level of Consciousness </a:t>
            </a:r>
            <a:r>
              <a:rPr lang="en-US" sz="2000" b="0" dirty="0">
                <a:cs typeface="+mj-cs"/>
              </a:rPr>
              <a:t>(4 of 7)</a:t>
            </a:r>
          </a:p>
        </p:txBody>
      </p:sp>
      <p:sp>
        <p:nvSpPr>
          <p:cNvPr id="44035" name="Content Placeholder 2"/>
          <p:cNvSpPr>
            <a:spLocks noGrp="1"/>
          </p:cNvSpPr>
          <p:nvPr>
            <p:ph type="body" idx="1"/>
          </p:nvPr>
        </p:nvSpPr>
        <p:spPr/>
        <p:txBody>
          <a:bodyPr rIns="228600"/>
          <a:lstStyle/>
          <a:p>
            <a:pPr>
              <a:spcBef>
                <a:spcPct val="35000"/>
              </a:spcBef>
            </a:pPr>
            <a:r>
              <a:rPr lang="en-US" altLang="en-US" dirty="0"/>
              <a:t>To assess for responsiveness, use the mnemonic AVPU:</a:t>
            </a:r>
          </a:p>
          <a:p>
            <a:pPr lvl="1">
              <a:spcBef>
                <a:spcPct val="35000"/>
              </a:spcBef>
            </a:pPr>
            <a:r>
              <a:rPr lang="en-US" altLang="en-US" b="1" dirty="0"/>
              <a:t>A</a:t>
            </a:r>
            <a:r>
              <a:rPr lang="en-US" altLang="en-US" dirty="0"/>
              <a:t>wake and alert</a:t>
            </a:r>
          </a:p>
          <a:p>
            <a:pPr lvl="1">
              <a:spcBef>
                <a:spcPct val="35000"/>
              </a:spcBef>
            </a:pPr>
            <a:r>
              <a:rPr lang="en-US" altLang="en-US" dirty="0"/>
              <a:t>Responsive to </a:t>
            </a:r>
            <a:r>
              <a:rPr lang="en-US" altLang="en-US" b="1" dirty="0"/>
              <a:t>V</a:t>
            </a:r>
            <a:r>
              <a:rPr lang="en-US" altLang="en-US" dirty="0"/>
              <a:t>erbal stimuli</a:t>
            </a:r>
          </a:p>
          <a:p>
            <a:pPr lvl="1">
              <a:spcBef>
                <a:spcPct val="35000"/>
              </a:spcBef>
            </a:pPr>
            <a:r>
              <a:rPr lang="en-US" altLang="en-US" dirty="0"/>
              <a:t>Responsive to </a:t>
            </a:r>
            <a:r>
              <a:rPr lang="en-US" altLang="en-US" b="1" dirty="0"/>
              <a:t>P</a:t>
            </a:r>
            <a:r>
              <a:rPr lang="en-US" altLang="en-US" dirty="0"/>
              <a:t>ain </a:t>
            </a:r>
          </a:p>
          <a:p>
            <a:pPr lvl="1">
              <a:spcBef>
                <a:spcPct val="35000"/>
              </a:spcBef>
            </a:pPr>
            <a:r>
              <a:rPr lang="en-US" altLang="en-US" b="1" dirty="0"/>
              <a:t>U</a:t>
            </a:r>
            <a:r>
              <a:rPr lang="en-US" altLang="en-US" dirty="0"/>
              <a:t>nresponsive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lnSpc>
                <a:spcPct val="85000"/>
              </a:lnSpc>
              <a:defRPr/>
            </a:pPr>
            <a:r>
              <a:rPr lang="en-US" dirty="0">
                <a:cs typeface="+mj-cs"/>
              </a:rPr>
              <a:t>Assess Level of Consciousness </a:t>
            </a:r>
            <a:r>
              <a:rPr lang="en-US" sz="2000" b="0" dirty="0">
                <a:cs typeface="+mj-cs"/>
              </a:rPr>
              <a:t>(5 of 7)</a:t>
            </a:r>
          </a:p>
        </p:txBody>
      </p:sp>
      <p:sp>
        <p:nvSpPr>
          <p:cNvPr id="45059" name="Text Box 13"/>
          <p:cNvSpPr txBox="1">
            <a:spLocks noChangeArrowheads="1"/>
          </p:cNvSpPr>
          <p:nvPr/>
        </p:nvSpPr>
        <p:spPr bwMode="auto">
          <a:xfrm>
            <a:off x="2508250" y="1479550"/>
            <a:ext cx="65976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ctr" eaLnBrk="1" hangingPunct="1"/>
            <a:r>
              <a:rPr lang="en-US" altLang="en-US" sz="2000" dirty="0">
                <a:solidFill>
                  <a:srgbClr val="000000"/>
                </a:solidFill>
                <a:latin typeface="Arial" charset="0"/>
              </a:rPr>
              <a:t>Test responsiveness to painful stimuli.</a:t>
            </a:r>
          </a:p>
        </p:txBody>
      </p:sp>
      <p:sp>
        <p:nvSpPr>
          <p:cNvPr id="2" name="Rectangle 1"/>
          <p:cNvSpPr/>
          <p:nvPr/>
        </p:nvSpPr>
        <p:spPr>
          <a:xfrm>
            <a:off x="596893" y="5312742"/>
            <a:ext cx="10895454" cy="646331"/>
          </a:xfrm>
          <a:prstGeom prst="rect">
            <a:avLst/>
          </a:prstGeom>
        </p:spPr>
        <p:txBody>
          <a:bodyPr wrap="square">
            <a:spAutoFit/>
          </a:bodyPr>
          <a:lstStyle/>
          <a:p>
            <a:r>
              <a:rPr lang="en-US" b="1" dirty="0"/>
              <a:t>FIGURE 10-9 </a:t>
            </a:r>
            <a:r>
              <a:rPr lang="en-US" dirty="0"/>
              <a:t>Methods of gauging a patient’s responsiveness to painful stimuli. </a:t>
            </a:r>
            <a:r>
              <a:rPr lang="en-US" b="1" dirty="0"/>
              <a:t>A. </a:t>
            </a:r>
            <a:r>
              <a:rPr lang="en-US" dirty="0"/>
              <a:t>Gently but firmly pinch the patient’s ear lobe. </a:t>
            </a:r>
            <a:r>
              <a:rPr lang="en-US" b="1" dirty="0"/>
              <a:t>B. </a:t>
            </a:r>
            <a:r>
              <a:rPr lang="en-US" dirty="0"/>
              <a:t>Press on the bone above the eye. </a:t>
            </a:r>
            <a:r>
              <a:rPr lang="en-US" b="1" dirty="0"/>
              <a:t>C. </a:t>
            </a:r>
            <a:r>
              <a:rPr lang="en-US" dirty="0"/>
              <a:t>Gently but firmly pinch the muscles of the neck.</a:t>
            </a:r>
          </a:p>
        </p:txBody>
      </p:sp>
      <p:sp>
        <p:nvSpPr>
          <p:cNvPr id="3" name="Rectangle 2"/>
          <p:cNvSpPr/>
          <p:nvPr/>
        </p:nvSpPr>
        <p:spPr>
          <a:xfrm>
            <a:off x="596893" y="5959073"/>
            <a:ext cx="173637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Leaning.</a:t>
            </a:r>
          </a:p>
        </p:txBody>
      </p:sp>
      <p:pic>
        <p:nvPicPr>
          <p:cNvPr id="5123" name="Picture 3" descr="A: Photo A shows a patient lying on the floor unconscious with a paramedic attempting to pinch the patient's chest. B: Photo B shows the paramedic pinching the patient's cheeks. C: Photo C shows the paramedic pinching the patient's shoulder.&#10;" title="A series of photos demonstrates methods of gauging a patient's response by pinching 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93" y="2299822"/>
            <a:ext cx="10895454" cy="2967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nSpc>
                <a:spcPct val="85000"/>
              </a:lnSpc>
              <a:defRPr/>
            </a:pPr>
            <a:r>
              <a:rPr lang="en-US" dirty="0">
                <a:cs typeface="+mj-cs"/>
              </a:rPr>
              <a:t>Assess Level of Consciousness </a:t>
            </a:r>
            <a:r>
              <a:rPr lang="en-US" sz="2000" b="0" dirty="0">
                <a:cs typeface="+mj-cs"/>
              </a:rPr>
              <a:t>(6 of 7)</a:t>
            </a:r>
          </a:p>
        </p:txBody>
      </p:sp>
      <p:sp>
        <p:nvSpPr>
          <p:cNvPr id="46083" name="Content Placeholder 2"/>
          <p:cNvSpPr>
            <a:spLocks noGrp="1"/>
          </p:cNvSpPr>
          <p:nvPr>
            <p:ph type="body" idx="1"/>
          </p:nvPr>
        </p:nvSpPr>
        <p:spPr/>
        <p:txBody>
          <a:bodyPr rIns="228600"/>
          <a:lstStyle/>
          <a:p>
            <a:pPr>
              <a:spcBef>
                <a:spcPct val="35000"/>
              </a:spcBef>
            </a:pPr>
            <a:r>
              <a:rPr lang="en-US" altLang="en-US" dirty="0"/>
              <a:t>Orientation tests mental status.</a:t>
            </a:r>
          </a:p>
          <a:p>
            <a:pPr>
              <a:spcBef>
                <a:spcPct val="35000"/>
              </a:spcBef>
            </a:pPr>
            <a:r>
              <a:rPr lang="en-US" altLang="en-US" dirty="0"/>
              <a:t>Evaluates a patient</a:t>
            </a:r>
            <a:r>
              <a:rPr lang="ja-JP" altLang="en-US"/>
              <a:t>’</a:t>
            </a:r>
            <a:r>
              <a:rPr lang="en-US" altLang="ja-JP" dirty="0"/>
              <a:t>s ability to remember:</a:t>
            </a:r>
          </a:p>
          <a:p>
            <a:pPr lvl="1">
              <a:spcBef>
                <a:spcPct val="35000"/>
              </a:spcBef>
            </a:pPr>
            <a:r>
              <a:rPr lang="en-US" altLang="en-US" dirty="0"/>
              <a:t>Person</a:t>
            </a:r>
          </a:p>
          <a:p>
            <a:pPr lvl="1">
              <a:spcBef>
                <a:spcPct val="35000"/>
              </a:spcBef>
            </a:pPr>
            <a:r>
              <a:rPr lang="en-US" altLang="en-US" dirty="0"/>
              <a:t>Place</a:t>
            </a:r>
          </a:p>
          <a:p>
            <a:pPr lvl="1">
              <a:spcBef>
                <a:spcPct val="35000"/>
              </a:spcBef>
            </a:pPr>
            <a:r>
              <a:rPr lang="en-US" altLang="en-US" dirty="0"/>
              <a:t>Time</a:t>
            </a:r>
          </a:p>
          <a:p>
            <a:pPr lvl="1">
              <a:spcBef>
                <a:spcPct val="35000"/>
              </a:spcBef>
            </a:pPr>
            <a:r>
              <a:rPr lang="en-US" altLang="en-US" dirty="0"/>
              <a:t>Event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26"/>
          <p:cNvSpPr>
            <a:spLocks noGrp="1" noChangeArrowheads="1"/>
          </p:cNvSpPr>
          <p:nvPr>
            <p:ph type="title"/>
          </p:nvPr>
        </p:nvSpPr>
        <p:spPr/>
        <p:txBody>
          <a:bodyPr/>
          <a:lstStyle/>
          <a:p>
            <a:pPr>
              <a:lnSpc>
                <a:spcPct val="85000"/>
              </a:lnSpc>
              <a:defRPr/>
            </a:pPr>
            <a:r>
              <a:rPr lang="en-US" dirty="0">
                <a:cs typeface="+mj-cs"/>
              </a:rPr>
              <a:t>Assess Level of Consciousness </a:t>
            </a:r>
            <a:r>
              <a:rPr lang="en-US" sz="2000" b="0" dirty="0">
                <a:cs typeface="+mj-cs"/>
              </a:rPr>
              <a:t>(7 of 7)</a:t>
            </a:r>
          </a:p>
        </p:txBody>
      </p:sp>
      <p:sp>
        <p:nvSpPr>
          <p:cNvPr id="47107" name="Rectangle 1027"/>
          <p:cNvSpPr>
            <a:spLocks noGrp="1" noChangeArrowheads="1"/>
          </p:cNvSpPr>
          <p:nvPr>
            <p:ph type="body" idx="1"/>
          </p:nvPr>
        </p:nvSpPr>
        <p:spPr/>
        <p:txBody>
          <a:bodyPr rIns="228600"/>
          <a:lstStyle/>
          <a:p>
            <a:pPr>
              <a:spcBef>
                <a:spcPct val="35000"/>
              </a:spcBef>
            </a:pPr>
            <a:r>
              <a:rPr lang="en-US" altLang="en-US" dirty="0"/>
              <a:t>Evaluates long-term memory, intermediate-term memory, and short-term memory</a:t>
            </a:r>
          </a:p>
          <a:p>
            <a:pPr>
              <a:spcBef>
                <a:spcPct val="35000"/>
              </a:spcBef>
            </a:pPr>
            <a:r>
              <a:rPr lang="en-US" altLang="en-US" dirty="0"/>
              <a:t>Altered mental status </a:t>
            </a:r>
          </a:p>
          <a:p>
            <a:pPr lvl="1">
              <a:spcBef>
                <a:spcPct val="35000"/>
              </a:spcBef>
            </a:pPr>
            <a:r>
              <a:rPr lang="en-US" altLang="en-US" dirty="0"/>
              <a:t>Any deviation from alert and oriented to person, place, time, and event</a:t>
            </a:r>
          </a:p>
          <a:p>
            <a:pPr lvl="1">
              <a:spcBef>
                <a:spcPct val="35000"/>
              </a:spcBef>
            </a:pPr>
            <a:r>
              <a:rPr lang="en-US" altLang="en-US" dirty="0"/>
              <a:t>Any deviation from the patient</a:t>
            </a:r>
            <a:r>
              <a:rPr lang="ja-JP" altLang="en-US"/>
              <a:t>’</a:t>
            </a:r>
            <a:r>
              <a:rPr lang="en-US" altLang="ja-JP" dirty="0"/>
              <a:t>s normal baseline</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Identify and Treat Life-Threats </a:t>
            </a:r>
            <a:r>
              <a:rPr lang="en-US" sz="2000" b="0" dirty="0">
                <a:cs typeface="+mj-cs"/>
              </a:rPr>
              <a:t>(1 of 2)</a:t>
            </a:r>
          </a:p>
        </p:txBody>
      </p:sp>
      <p:sp>
        <p:nvSpPr>
          <p:cNvPr id="48131" name="Content Placeholder 2"/>
          <p:cNvSpPr>
            <a:spLocks noGrp="1"/>
          </p:cNvSpPr>
          <p:nvPr>
            <p:ph idx="1"/>
          </p:nvPr>
        </p:nvSpPr>
        <p:spPr/>
        <p:txBody>
          <a:bodyPr/>
          <a:lstStyle/>
          <a:p>
            <a:r>
              <a:rPr lang="en-US" altLang="en-US" dirty="0"/>
              <a:t>Conditions that cause sudden death:</a:t>
            </a:r>
          </a:p>
          <a:p>
            <a:pPr lvl="1">
              <a:spcBef>
                <a:spcPts val="900"/>
              </a:spcBef>
            </a:pPr>
            <a:r>
              <a:rPr lang="en-US" altLang="en-US" dirty="0"/>
              <a:t>Airway obstruction</a:t>
            </a:r>
          </a:p>
          <a:p>
            <a:pPr lvl="1">
              <a:spcBef>
                <a:spcPts val="900"/>
              </a:spcBef>
            </a:pPr>
            <a:r>
              <a:rPr lang="en-US" altLang="en-US" dirty="0"/>
              <a:t>Respiratory failure</a:t>
            </a:r>
          </a:p>
          <a:p>
            <a:pPr lvl="1">
              <a:spcBef>
                <a:spcPts val="900"/>
              </a:spcBef>
            </a:pPr>
            <a:r>
              <a:rPr lang="en-US" altLang="en-US" dirty="0"/>
              <a:t>Respiratory arrest</a:t>
            </a:r>
          </a:p>
          <a:p>
            <a:pPr lvl="1">
              <a:spcBef>
                <a:spcPts val="900"/>
              </a:spcBef>
            </a:pPr>
            <a:r>
              <a:rPr lang="en-US" altLang="en-US" dirty="0"/>
              <a:t>Shock</a:t>
            </a:r>
          </a:p>
          <a:p>
            <a:pPr lvl="1">
              <a:spcBef>
                <a:spcPts val="900"/>
              </a:spcBef>
            </a:pPr>
            <a:r>
              <a:rPr lang="en-US" altLang="en-US" dirty="0"/>
              <a:t>Severe bleeding</a:t>
            </a:r>
          </a:p>
          <a:p>
            <a:pPr lvl="1">
              <a:spcBef>
                <a:spcPts val="900"/>
              </a:spcBef>
            </a:pPr>
            <a:r>
              <a:rPr lang="en-US" altLang="en-US" dirty="0"/>
              <a:t>Primary cardiac arrest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Identify and Treat Life-Threats </a:t>
            </a:r>
            <a:r>
              <a:rPr lang="en-US" sz="2000" b="0" dirty="0">
                <a:cs typeface="+mj-cs"/>
              </a:rPr>
              <a:t>(2 of 2)</a:t>
            </a:r>
          </a:p>
        </p:txBody>
      </p:sp>
      <p:sp>
        <p:nvSpPr>
          <p:cNvPr id="49155" name="Content Placeholder 2"/>
          <p:cNvSpPr>
            <a:spLocks noGrp="1"/>
          </p:cNvSpPr>
          <p:nvPr>
            <p:ph idx="1"/>
          </p:nvPr>
        </p:nvSpPr>
        <p:spPr>
          <a:xfrm>
            <a:off x="925830" y="1490870"/>
            <a:ext cx="8489633" cy="4699047"/>
          </a:xfrm>
        </p:spPr>
        <p:txBody>
          <a:bodyPr/>
          <a:lstStyle/>
          <a:p>
            <a:r>
              <a:rPr lang="en-US" altLang="en-US" dirty="0"/>
              <a:t>In most cases, begin with airway, followed by breathing and circulation (ABC). </a:t>
            </a:r>
          </a:p>
          <a:p>
            <a:r>
              <a:rPr lang="en-US" altLang="en-US" dirty="0"/>
              <a:t>In some cases, it may be appropriate to address life threats to circulation first (CAB).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lnSpc>
                <a:spcPct val="85000"/>
              </a:lnSpc>
              <a:defRPr/>
            </a:pPr>
            <a:r>
              <a:rPr lang="en-US" dirty="0">
                <a:cs typeface="+mj-cs"/>
              </a:rPr>
              <a:t>Assess the Airway </a:t>
            </a:r>
            <a:r>
              <a:rPr lang="en-US" sz="2000" b="0" dirty="0">
                <a:cs typeface="+mj-cs"/>
              </a:rPr>
              <a:t>(1 of 4)</a:t>
            </a:r>
          </a:p>
        </p:txBody>
      </p:sp>
      <p:sp>
        <p:nvSpPr>
          <p:cNvPr id="50179" name="Content Placeholder 2"/>
          <p:cNvSpPr>
            <a:spLocks noGrp="1"/>
          </p:cNvSpPr>
          <p:nvPr>
            <p:ph type="body" idx="1"/>
          </p:nvPr>
        </p:nvSpPr>
        <p:spPr/>
        <p:txBody>
          <a:bodyPr rIns="228600"/>
          <a:lstStyle/>
          <a:p>
            <a:pPr eaLnBrk="1" hangingPunct="1">
              <a:spcBef>
                <a:spcPct val="35000"/>
              </a:spcBef>
            </a:pPr>
            <a:r>
              <a:rPr lang="en-US" altLang="en-US" dirty="0"/>
              <a:t>Moving through the primary assessment, stay alert for signs of airway obstruction.</a:t>
            </a:r>
          </a:p>
          <a:p>
            <a:pPr eaLnBrk="1" hangingPunct="1">
              <a:spcBef>
                <a:spcPct val="35000"/>
              </a:spcBef>
            </a:pPr>
            <a:r>
              <a:rPr lang="en-US" altLang="en-US" dirty="0"/>
              <a:t>Ensure the airway remains open (patent) and adequate.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026"/>
          <p:cNvSpPr>
            <a:spLocks noGrp="1" noChangeArrowheads="1"/>
          </p:cNvSpPr>
          <p:nvPr>
            <p:ph type="title"/>
          </p:nvPr>
        </p:nvSpPr>
        <p:spPr/>
        <p:txBody>
          <a:bodyPr/>
          <a:lstStyle/>
          <a:p>
            <a:pPr>
              <a:lnSpc>
                <a:spcPct val="85000"/>
              </a:lnSpc>
              <a:defRPr/>
            </a:pPr>
            <a:r>
              <a:rPr lang="en-US" dirty="0">
                <a:cs typeface="+mj-cs"/>
              </a:rPr>
              <a:t>Assess the Airway </a:t>
            </a:r>
            <a:r>
              <a:rPr lang="en-US" sz="2000" b="0" dirty="0">
                <a:cs typeface="+mj-cs"/>
              </a:rPr>
              <a:t>(2 of 4)</a:t>
            </a:r>
          </a:p>
        </p:txBody>
      </p:sp>
      <p:sp>
        <p:nvSpPr>
          <p:cNvPr id="51203" name="Rectangle 1027"/>
          <p:cNvSpPr>
            <a:spLocks noGrp="1" noChangeArrowheads="1"/>
          </p:cNvSpPr>
          <p:nvPr>
            <p:ph type="body" idx="1"/>
          </p:nvPr>
        </p:nvSpPr>
        <p:spPr/>
        <p:txBody>
          <a:bodyPr rIns="228600"/>
          <a:lstStyle/>
          <a:p>
            <a:pPr>
              <a:spcBef>
                <a:spcPct val="35000"/>
              </a:spcBef>
            </a:pPr>
            <a:r>
              <a:rPr lang="en-US" altLang="en-US" dirty="0"/>
              <a:t>Responsive patients</a:t>
            </a:r>
          </a:p>
          <a:p>
            <a:pPr lvl="1">
              <a:spcBef>
                <a:spcPct val="35000"/>
              </a:spcBef>
            </a:pPr>
            <a:r>
              <a:rPr lang="en-US" altLang="en-US" dirty="0"/>
              <a:t>Patients who are talking or crying have an open airway.</a:t>
            </a:r>
          </a:p>
          <a:p>
            <a:pPr lvl="1">
              <a:spcBef>
                <a:spcPct val="35000"/>
              </a:spcBef>
            </a:pPr>
            <a:r>
              <a:rPr lang="en-US" altLang="en-US" dirty="0"/>
              <a:t>Watch and listen to how patients speak.</a:t>
            </a:r>
          </a:p>
          <a:p>
            <a:pPr lvl="1">
              <a:spcBef>
                <a:spcPct val="35000"/>
              </a:spcBef>
            </a:pPr>
            <a:r>
              <a:rPr lang="en-US" altLang="en-US" dirty="0"/>
              <a:t>If you identify an airway problem, stop the assessment and work to clear the patient</a:t>
            </a:r>
            <a:r>
              <a:rPr lang="ja-JP" altLang="en-US"/>
              <a:t>’</a:t>
            </a:r>
            <a:r>
              <a:rPr lang="en-US" altLang="ja-JP" dirty="0"/>
              <a:t>s airway.</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026"/>
          <p:cNvSpPr>
            <a:spLocks noGrp="1" noChangeArrowheads="1"/>
          </p:cNvSpPr>
          <p:nvPr>
            <p:ph type="title"/>
          </p:nvPr>
        </p:nvSpPr>
        <p:spPr/>
        <p:txBody>
          <a:bodyPr/>
          <a:lstStyle/>
          <a:p>
            <a:pPr>
              <a:lnSpc>
                <a:spcPct val="85000"/>
              </a:lnSpc>
              <a:defRPr/>
            </a:pPr>
            <a:r>
              <a:rPr lang="en-US" dirty="0">
                <a:cs typeface="+mj-cs"/>
              </a:rPr>
              <a:t>Assess the Airway </a:t>
            </a:r>
            <a:r>
              <a:rPr lang="en-US" sz="2000" b="0" dirty="0">
                <a:cs typeface="+mj-cs"/>
              </a:rPr>
              <a:t>(3 of 4)</a:t>
            </a:r>
          </a:p>
        </p:txBody>
      </p:sp>
      <p:sp>
        <p:nvSpPr>
          <p:cNvPr id="52227" name="Rectangle 1027"/>
          <p:cNvSpPr>
            <a:spLocks noGrp="1" noChangeArrowheads="1"/>
          </p:cNvSpPr>
          <p:nvPr>
            <p:ph type="body" idx="1"/>
          </p:nvPr>
        </p:nvSpPr>
        <p:spPr/>
        <p:txBody>
          <a:bodyPr rIns="228600"/>
          <a:lstStyle/>
          <a:p>
            <a:pPr>
              <a:spcBef>
                <a:spcPct val="35000"/>
              </a:spcBef>
            </a:pPr>
            <a:r>
              <a:rPr lang="en-US" altLang="en-US" dirty="0"/>
              <a:t>Unresponsive patients</a:t>
            </a:r>
          </a:p>
          <a:p>
            <a:pPr lvl="1">
              <a:spcBef>
                <a:spcPct val="35000"/>
              </a:spcBef>
            </a:pPr>
            <a:r>
              <a:rPr lang="en-US" altLang="en-US" dirty="0"/>
              <a:t>Immediately assess the airway.</a:t>
            </a:r>
          </a:p>
          <a:p>
            <a:pPr lvl="1">
              <a:spcBef>
                <a:spcPct val="35000"/>
              </a:spcBef>
            </a:pPr>
            <a:r>
              <a:rPr lang="en-US" altLang="en-US" dirty="0"/>
              <a:t>Use the jaw-thrust technique when necessary.</a:t>
            </a:r>
          </a:p>
          <a:p>
            <a:pPr lvl="1">
              <a:spcBef>
                <a:spcPct val="35000"/>
              </a:spcBef>
            </a:pPr>
            <a:r>
              <a:rPr lang="en-US" altLang="en-US" dirty="0"/>
              <a:t>Use the head tilt–chin lift technique when necessary.</a:t>
            </a:r>
          </a:p>
          <a:p>
            <a:pPr lvl="1">
              <a:spcBef>
                <a:spcPct val="35000"/>
              </a:spcBef>
            </a:pPr>
            <a:r>
              <a:rPr lang="en-US" altLang="en-US" dirty="0"/>
              <a:t>Relaxation of the tongue muscles is a cause of airway obstruction.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type="body" idx="1"/>
          </p:nvPr>
        </p:nvSpPr>
        <p:spPr/>
        <p:txBody>
          <a:bodyPr rIns="228600"/>
          <a:lstStyle/>
          <a:p>
            <a:pPr marL="0" indent="0" eaLnBrk="1" hangingPunct="1">
              <a:spcBef>
                <a:spcPct val="35000"/>
              </a:spcBef>
              <a:buNone/>
            </a:pPr>
            <a:r>
              <a:rPr lang="en-US" altLang="en-US" b="1" dirty="0"/>
              <a:t>Primary Assessment</a:t>
            </a:r>
          </a:p>
          <a:p>
            <a:pPr eaLnBrk="1" hangingPunct="1">
              <a:spcBef>
                <a:spcPct val="35000"/>
              </a:spcBef>
            </a:pPr>
            <a:r>
              <a:rPr lang="en-US" altLang="en-US" dirty="0"/>
              <a:t>Primary assessment for all patient situations</a:t>
            </a:r>
          </a:p>
          <a:p>
            <a:pPr lvl="1" eaLnBrk="1" hangingPunct="1">
              <a:spcBef>
                <a:spcPct val="35000"/>
              </a:spcBef>
            </a:pPr>
            <a:r>
              <a:rPr lang="en-US" altLang="en-US" dirty="0"/>
              <a:t>Level of consciousness</a:t>
            </a:r>
          </a:p>
          <a:p>
            <a:pPr lvl="1" eaLnBrk="1" hangingPunct="1">
              <a:spcBef>
                <a:spcPct val="35000"/>
              </a:spcBef>
            </a:pPr>
            <a:r>
              <a:rPr lang="en-US" altLang="en-US" dirty="0"/>
              <a:t>ABCs</a:t>
            </a:r>
          </a:p>
          <a:p>
            <a:pPr lvl="1" eaLnBrk="1" hangingPunct="1">
              <a:spcBef>
                <a:spcPct val="35000"/>
              </a:spcBef>
            </a:pPr>
            <a:r>
              <a:rPr lang="en-US" altLang="en-US" dirty="0"/>
              <a:t>Identifying life threats</a:t>
            </a:r>
          </a:p>
          <a:p>
            <a:pPr lvl="1" eaLnBrk="1" hangingPunct="1">
              <a:spcBef>
                <a:spcPct val="35000"/>
              </a:spcBef>
            </a:pPr>
            <a:r>
              <a:rPr lang="en-US" altLang="en-US" dirty="0"/>
              <a:t>Assessment of vital functions</a:t>
            </a:r>
          </a:p>
          <a:p>
            <a:pPr lvl="1" eaLnBrk="1" hangingPunct="1">
              <a:spcBef>
                <a:spcPct val="35000"/>
              </a:spcBef>
            </a:pPr>
            <a:r>
              <a:rPr lang="en-US" altLang="en-US" dirty="0"/>
              <a:t>Initial general impression</a:t>
            </a:r>
          </a:p>
          <a:p>
            <a:pPr lvl="3" eaLnBrk="1" hangingPunct="1">
              <a:buFontTx/>
              <a:buNone/>
            </a:pPr>
            <a:endParaRPr lang="en-US" altLang="en-US" sz="2400" dirty="0"/>
          </a:p>
        </p:txBody>
      </p:sp>
      <p:sp>
        <p:nvSpPr>
          <p:cNvPr id="2" name="Title 1"/>
          <p:cNvSpPr>
            <a:spLocks noGrp="1"/>
          </p:cNvSpPr>
          <p:nvPr>
            <p:ph type="title"/>
          </p:nvPr>
        </p:nvSpPr>
        <p:spPr/>
        <p:txBody>
          <a:bodyPr/>
          <a:lstStyle/>
          <a:p>
            <a:r>
              <a:rPr lang="en-US" altLang="en-US" dirty="0"/>
              <a:t>National EMS Education Standard Competencies </a:t>
            </a:r>
            <a:r>
              <a:rPr lang="en-US" altLang="en-US" sz="2000" b="0" dirty="0"/>
              <a:t>(4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nSpc>
                <a:spcPct val="85000"/>
              </a:lnSpc>
              <a:defRPr/>
            </a:pPr>
            <a:r>
              <a:rPr lang="en-US" dirty="0">
                <a:cs typeface="+mj-cs"/>
              </a:rPr>
              <a:t>Assess the Airway </a:t>
            </a:r>
            <a:r>
              <a:rPr lang="en-US" sz="2000" b="0" dirty="0">
                <a:cs typeface="+mj-cs"/>
              </a:rPr>
              <a:t>(4 of 4)</a:t>
            </a:r>
          </a:p>
        </p:txBody>
      </p:sp>
      <p:sp>
        <p:nvSpPr>
          <p:cNvPr id="53251" name="Content Placeholder 2"/>
          <p:cNvSpPr>
            <a:spLocks noGrp="1"/>
          </p:cNvSpPr>
          <p:nvPr>
            <p:ph type="body" idx="1"/>
          </p:nvPr>
        </p:nvSpPr>
        <p:spPr/>
        <p:txBody>
          <a:bodyPr rIns="228600"/>
          <a:lstStyle/>
          <a:p>
            <a:pPr>
              <a:spcBef>
                <a:spcPct val="35000"/>
              </a:spcBef>
            </a:pPr>
            <a:r>
              <a:rPr lang="en-US" altLang="en-US" dirty="0"/>
              <a:t>Signs of obstruction in an unconscious patient:</a:t>
            </a:r>
          </a:p>
          <a:p>
            <a:pPr lvl="1">
              <a:spcBef>
                <a:spcPct val="35000"/>
              </a:spcBef>
            </a:pPr>
            <a:r>
              <a:rPr lang="en-US" altLang="en-US" dirty="0"/>
              <a:t>Obvious trauma, blood, or obstruction</a:t>
            </a:r>
          </a:p>
          <a:p>
            <a:pPr lvl="1">
              <a:spcBef>
                <a:spcPct val="35000"/>
              </a:spcBef>
            </a:pPr>
            <a:r>
              <a:rPr lang="en-US" altLang="en-US" dirty="0"/>
              <a:t>Noisy breathing (snoring, bubbling, gurgling, crowing, abnormal sounds)</a:t>
            </a:r>
          </a:p>
          <a:p>
            <a:pPr lvl="1">
              <a:spcBef>
                <a:spcPct val="35000"/>
              </a:spcBef>
            </a:pPr>
            <a:r>
              <a:rPr lang="en-US" altLang="en-US" dirty="0"/>
              <a:t>Extremely shallow or absent breathing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Breathing </a:t>
            </a:r>
            <a:r>
              <a:rPr lang="en-US" sz="2000" b="0" dirty="0"/>
              <a:t>(1 of 5)</a:t>
            </a:r>
            <a:endParaRPr lang="en-US" dirty="0"/>
          </a:p>
        </p:txBody>
      </p:sp>
      <p:sp>
        <p:nvSpPr>
          <p:cNvPr id="54275" name="Content Placeholder 2"/>
          <p:cNvSpPr>
            <a:spLocks noGrp="1"/>
          </p:cNvSpPr>
          <p:nvPr>
            <p:ph idx="1"/>
          </p:nvPr>
        </p:nvSpPr>
        <p:spPr/>
        <p:txBody>
          <a:bodyPr rIns="228600"/>
          <a:lstStyle/>
          <a:p>
            <a:pPr eaLnBrk="1" hangingPunct="1">
              <a:spcBef>
                <a:spcPct val="35000"/>
              </a:spcBef>
            </a:pPr>
            <a:r>
              <a:rPr lang="en-US" altLang="en-US" dirty="0"/>
              <a:t>Make sure the patient</a:t>
            </a:r>
            <a:r>
              <a:rPr lang="ja-JP" altLang="en-US"/>
              <a:t>’</a:t>
            </a:r>
            <a:r>
              <a:rPr lang="en-US" altLang="ja-JP" dirty="0"/>
              <a:t>s airway is open. </a:t>
            </a:r>
          </a:p>
          <a:p>
            <a:pPr eaLnBrk="1" hangingPunct="1">
              <a:spcBef>
                <a:spcPct val="35000"/>
              </a:spcBef>
            </a:pPr>
            <a:r>
              <a:rPr lang="en-US" altLang="en-US" dirty="0"/>
              <a:t>Make sure the patient</a:t>
            </a:r>
            <a:r>
              <a:rPr lang="ja-JP" altLang="en-US"/>
              <a:t>’</a:t>
            </a:r>
            <a:r>
              <a:rPr lang="en-US" altLang="ja-JP" dirty="0"/>
              <a:t>s breathing is present and adequate.</a:t>
            </a:r>
          </a:p>
          <a:p>
            <a:pPr eaLnBrk="1" hangingPunct="1">
              <a:spcBef>
                <a:spcPct val="35000"/>
              </a:spcBef>
            </a:pPr>
            <a:r>
              <a:rPr lang="en-US" altLang="en-US" dirty="0"/>
              <a:t>Ask yourself:</a:t>
            </a:r>
          </a:p>
          <a:p>
            <a:pPr lvl="1" eaLnBrk="1" hangingPunct="1">
              <a:spcBef>
                <a:spcPct val="35000"/>
              </a:spcBef>
            </a:pPr>
            <a:r>
              <a:rPr lang="en-US" altLang="en-US" dirty="0"/>
              <a:t>Is the patient breathing?</a:t>
            </a:r>
          </a:p>
          <a:p>
            <a:pPr lvl="1" eaLnBrk="1" hangingPunct="1">
              <a:spcBef>
                <a:spcPct val="35000"/>
              </a:spcBef>
            </a:pPr>
            <a:r>
              <a:rPr lang="en-US" altLang="en-US" dirty="0"/>
              <a:t>Is the patient breathing adequately?</a:t>
            </a:r>
          </a:p>
          <a:p>
            <a:pPr lvl="1" eaLnBrk="1" hangingPunct="1">
              <a:spcBef>
                <a:spcPct val="35000"/>
              </a:spcBef>
            </a:pPr>
            <a:r>
              <a:rPr lang="en-US" altLang="en-US" dirty="0"/>
              <a:t>Is the patient hypoxic?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p:txBody>
          <a:bodyPr rIns="228600"/>
          <a:lstStyle/>
          <a:p>
            <a:pPr>
              <a:spcBef>
                <a:spcPct val="35000"/>
              </a:spcBef>
            </a:pPr>
            <a:r>
              <a:rPr lang="en-US" altLang="en-US" dirty="0"/>
              <a:t>Consider providing positive pressure ventilations with an airway adjunct when:</a:t>
            </a:r>
          </a:p>
          <a:p>
            <a:pPr lvl="1">
              <a:spcBef>
                <a:spcPct val="35000"/>
              </a:spcBef>
            </a:pPr>
            <a:r>
              <a:rPr lang="en-US" altLang="en-US" dirty="0"/>
              <a:t>Respirations exceed 28 breaths/min</a:t>
            </a:r>
          </a:p>
          <a:p>
            <a:pPr lvl="1">
              <a:spcBef>
                <a:spcPct val="35000"/>
              </a:spcBef>
            </a:pPr>
            <a:r>
              <a:rPr lang="en-US" altLang="en-US" dirty="0"/>
              <a:t>Respirations are fewer than 8 breaths/min</a:t>
            </a:r>
          </a:p>
          <a:p>
            <a:pPr>
              <a:spcBef>
                <a:spcPct val="35000"/>
              </a:spcBef>
            </a:pPr>
            <a:r>
              <a:rPr lang="en-US" altLang="en-US" dirty="0"/>
              <a:t>The goal for oxygenation for most patients is an oxygen saturation of approximately 94% to 99%. </a:t>
            </a:r>
          </a:p>
        </p:txBody>
      </p:sp>
      <p:sp>
        <p:nvSpPr>
          <p:cNvPr id="2" name="Title 1"/>
          <p:cNvSpPr>
            <a:spLocks noGrp="1"/>
          </p:cNvSpPr>
          <p:nvPr>
            <p:ph type="title"/>
          </p:nvPr>
        </p:nvSpPr>
        <p:spPr/>
        <p:txBody>
          <a:bodyPr/>
          <a:lstStyle/>
          <a:p>
            <a:r>
              <a:rPr lang="en-US" dirty="0"/>
              <a:t>Assess Breathing </a:t>
            </a:r>
            <a:r>
              <a:rPr lang="en-US" sz="2000" b="0" dirty="0"/>
              <a:t>(2 of 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p:txBody>
          <a:bodyPr/>
          <a:lstStyle/>
          <a:p>
            <a:r>
              <a:rPr lang="en-US" altLang="en-US" dirty="0"/>
              <a:t>Observe how much effort is required for the patient to breathe:</a:t>
            </a:r>
          </a:p>
          <a:p>
            <a:pPr lvl="1">
              <a:spcBef>
                <a:spcPts val="900"/>
              </a:spcBef>
            </a:pPr>
            <a:r>
              <a:rPr lang="en-US" altLang="en-US" dirty="0"/>
              <a:t>Retractions</a:t>
            </a:r>
          </a:p>
          <a:p>
            <a:pPr lvl="1">
              <a:spcBef>
                <a:spcPts val="900"/>
              </a:spcBef>
            </a:pPr>
            <a:r>
              <a:rPr lang="en-US" altLang="en-US" dirty="0"/>
              <a:t>Use of accessory muscles</a:t>
            </a:r>
          </a:p>
          <a:p>
            <a:pPr lvl="1">
              <a:spcBef>
                <a:spcPts val="900"/>
              </a:spcBef>
            </a:pPr>
            <a:r>
              <a:rPr lang="en-US" altLang="en-US" dirty="0"/>
              <a:t>Nasal flaring</a:t>
            </a:r>
          </a:p>
          <a:p>
            <a:pPr lvl="1">
              <a:spcBef>
                <a:spcPts val="900"/>
              </a:spcBef>
            </a:pPr>
            <a:r>
              <a:rPr lang="en-US" altLang="en-US" dirty="0"/>
              <a:t>Two- to three-word dyspnea</a:t>
            </a:r>
          </a:p>
          <a:p>
            <a:pPr lvl="1">
              <a:spcBef>
                <a:spcPts val="900"/>
              </a:spcBef>
            </a:pPr>
            <a:r>
              <a:rPr lang="en-US" altLang="en-US" dirty="0"/>
              <a:t>Tripod position</a:t>
            </a:r>
          </a:p>
          <a:p>
            <a:pPr lvl="1">
              <a:spcBef>
                <a:spcPts val="900"/>
              </a:spcBef>
            </a:pPr>
            <a:r>
              <a:rPr lang="en-US" altLang="en-US" dirty="0"/>
              <a:t>Sniffing position</a:t>
            </a:r>
          </a:p>
          <a:p>
            <a:pPr lvl="1">
              <a:spcBef>
                <a:spcPts val="900"/>
              </a:spcBef>
            </a:pPr>
            <a:r>
              <a:rPr lang="en-US" altLang="en-US" dirty="0"/>
              <a:t>Labored breathing </a:t>
            </a:r>
          </a:p>
        </p:txBody>
      </p:sp>
      <p:sp>
        <p:nvSpPr>
          <p:cNvPr id="3" name="Title 2"/>
          <p:cNvSpPr>
            <a:spLocks noGrp="1"/>
          </p:cNvSpPr>
          <p:nvPr>
            <p:ph type="title"/>
          </p:nvPr>
        </p:nvSpPr>
        <p:spPr/>
        <p:txBody>
          <a:bodyPr/>
          <a:lstStyle/>
          <a:p>
            <a:r>
              <a:rPr lang="en-US" dirty="0"/>
              <a:t>Assess Breathing </a:t>
            </a:r>
            <a:r>
              <a:rPr lang="en-US" sz="2000" b="0" dirty="0"/>
              <a:t>(3 of 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p:txBody>
          <a:bodyPr/>
          <a:lstStyle/>
          <a:p>
            <a:r>
              <a:rPr lang="en-US" altLang="en-US" dirty="0"/>
              <a:t>Respiratory distress</a:t>
            </a:r>
          </a:p>
          <a:p>
            <a:pPr lvl="1">
              <a:spcBef>
                <a:spcPts val="900"/>
              </a:spcBef>
            </a:pPr>
            <a:r>
              <a:rPr lang="en-US" altLang="en-US" dirty="0"/>
              <a:t>Increased work of breathing</a:t>
            </a:r>
          </a:p>
          <a:p>
            <a:pPr lvl="1">
              <a:spcBef>
                <a:spcPts val="900"/>
              </a:spcBef>
            </a:pPr>
            <a:r>
              <a:rPr lang="en-US" altLang="en-US" dirty="0"/>
              <a:t>Increased effort and rate</a:t>
            </a:r>
          </a:p>
        </p:txBody>
      </p:sp>
      <p:sp>
        <p:nvSpPr>
          <p:cNvPr id="3" name="Title 2"/>
          <p:cNvSpPr>
            <a:spLocks noGrp="1"/>
          </p:cNvSpPr>
          <p:nvPr>
            <p:ph type="title"/>
          </p:nvPr>
        </p:nvSpPr>
        <p:spPr/>
        <p:txBody>
          <a:bodyPr/>
          <a:lstStyle/>
          <a:p>
            <a:r>
              <a:rPr lang="en-US" dirty="0"/>
              <a:t>Assess Breathing </a:t>
            </a:r>
            <a:r>
              <a:rPr lang="en-US" sz="2000" b="0" dirty="0"/>
              <a:t>(4 of 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Assess Breathing </a:t>
            </a:r>
            <a:r>
              <a:rPr lang="en-US" sz="2000" b="0" dirty="0">
                <a:cs typeface="+mj-cs"/>
              </a:rPr>
              <a:t>(5 of 5)</a:t>
            </a:r>
            <a:endParaRPr lang="en-US" sz="2000" dirty="0">
              <a:cs typeface="+mj-cs"/>
            </a:endParaRPr>
          </a:p>
        </p:txBody>
      </p:sp>
      <p:sp>
        <p:nvSpPr>
          <p:cNvPr id="58371" name="Content Placeholder 2"/>
          <p:cNvSpPr>
            <a:spLocks noGrp="1"/>
          </p:cNvSpPr>
          <p:nvPr>
            <p:ph idx="1"/>
          </p:nvPr>
        </p:nvSpPr>
        <p:spPr/>
        <p:txBody>
          <a:bodyPr/>
          <a:lstStyle/>
          <a:p>
            <a:r>
              <a:rPr lang="en-US" altLang="en-US" dirty="0"/>
              <a:t>Respiratory failure</a:t>
            </a:r>
          </a:p>
          <a:p>
            <a:pPr lvl="1">
              <a:spcBef>
                <a:spcPts val="900"/>
              </a:spcBef>
            </a:pPr>
            <a:r>
              <a:rPr lang="en-US" altLang="en-US" dirty="0"/>
              <a:t>Occurs when the blood is inadequately oxygenated, or ventilation is inadequate to meeting the oxygen demands of the body</a:t>
            </a:r>
          </a:p>
          <a:p>
            <a:pPr lvl="1">
              <a:spcBef>
                <a:spcPts val="900"/>
              </a:spcBef>
            </a:pPr>
            <a:r>
              <a:rPr lang="en-US" altLang="en-US" dirty="0"/>
              <a:t>The ultimate result of respiratory failure if it is not corrected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type="body" idx="1"/>
          </p:nvPr>
        </p:nvSpPr>
        <p:spPr/>
        <p:txBody>
          <a:bodyPr rIns="228600"/>
          <a:lstStyle/>
          <a:p>
            <a:pPr eaLnBrk="1" hangingPunct="1">
              <a:spcBef>
                <a:spcPct val="35000"/>
              </a:spcBef>
            </a:pPr>
            <a:r>
              <a:rPr lang="en-US" altLang="en-US" dirty="0"/>
              <a:t>Assess</a:t>
            </a:r>
          </a:p>
          <a:p>
            <a:pPr lvl="1" eaLnBrk="1" hangingPunct="1">
              <a:spcBef>
                <a:spcPct val="35000"/>
              </a:spcBef>
            </a:pPr>
            <a:r>
              <a:rPr lang="en-US" altLang="en-US" dirty="0"/>
              <a:t>Mental status</a:t>
            </a:r>
          </a:p>
          <a:p>
            <a:pPr lvl="1" eaLnBrk="1" hangingPunct="1">
              <a:spcBef>
                <a:spcPct val="35000"/>
              </a:spcBef>
            </a:pPr>
            <a:r>
              <a:rPr lang="en-US" altLang="en-US" dirty="0"/>
              <a:t>Pulse</a:t>
            </a:r>
          </a:p>
          <a:p>
            <a:pPr lvl="1" eaLnBrk="1" hangingPunct="1">
              <a:spcBef>
                <a:spcPct val="35000"/>
              </a:spcBef>
            </a:pPr>
            <a:r>
              <a:rPr lang="en-US" altLang="en-US" dirty="0"/>
              <a:t>Skin condition</a:t>
            </a:r>
          </a:p>
        </p:txBody>
      </p:sp>
      <p:sp>
        <p:nvSpPr>
          <p:cNvPr id="2" name="Title 1"/>
          <p:cNvSpPr>
            <a:spLocks noGrp="1"/>
          </p:cNvSpPr>
          <p:nvPr>
            <p:ph type="title"/>
          </p:nvPr>
        </p:nvSpPr>
        <p:spPr/>
        <p:txBody>
          <a:bodyPr/>
          <a:lstStyle/>
          <a:p>
            <a:r>
              <a:rPr lang="en-US" dirty="0"/>
              <a:t>Assess Circulation </a:t>
            </a:r>
            <a:r>
              <a:rPr lang="en-US" sz="2000" b="0" dirty="0"/>
              <a:t>(1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type="body" idx="1"/>
          </p:nvPr>
        </p:nvSpPr>
        <p:spPr/>
        <p:txBody>
          <a:bodyPr rIns="228600"/>
          <a:lstStyle/>
          <a:p>
            <a:pPr eaLnBrk="1" hangingPunct="1">
              <a:spcBef>
                <a:spcPct val="35000"/>
              </a:spcBef>
            </a:pPr>
            <a:r>
              <a:rPr lang="en-US" altLang="en-US" dirty="0"/>
              <a:t>Assess pulse</a:t>
            </a:r>
          </a:p>
          <a:p>
            <a:pPr lvl="1" eaLnBrk="1" hangingPunct="1">
              <a:spcBef>
                <a:spcPct val="35000"/>
              </a:spcBef>
            </a:pPr>
            <a:r>
              <a:rPr lang="en-US" altLang="en-US" dirty="0"/>
              <a:t>The pulse is the pressure wave that occurs as each heartbeat causes a surge in the blood circulating through the arteries.</a:t>
            </a:r>
          </a:p>
          <a:p>
            <a:pPr lvl="1" eaLnBrk="1" hangingPunct="1">
              <a:spcBef>
                <a:spcPct val="35000"/>
              </a:spcBef>
            </a:pPr>
            <a:r>
              <a:rPr lang="en-US" altLang="en-US" dirty="0"/>
              <a:t>Palpate (feel) the pulse.</a:t>
            </a:r>
          </a:p>
          <a:p>
            <a:pPr lvl="1" eaLnBrk="1" hangingPunct="1">
              <a:spcBef>
                <a:spcPct val="35000"/>
              </a:spcBef>
            </a:pPr>
            <a:r>
              <a:rPr lang="en-US" altLang="en-US" dirty="0"/>
              <a:t>If you cannot palpate a pulse in an unresponsive patient, begin CPR.</a:t>
            </a:r>
          </a:p>
        </p:txBody>
      </p:sp>
      <p:sp>
        <p:nvSpPr>
          <p:cNvPr id="2" name="Title 1"/>
          <p:cNvSpPr>
            <a:spLocks noGrp="1"/>
          </p:cNvSpPr>
          <p:nvPr>
            <p:ph type="title"/>
          </p:nvPr>
        </p:nvSpPr>
        <p:spPr/>
        <p:txBody>
          <a:bodyPr/>
          <a:lstStyle/>
          <a:p>
            <a:r>
              <a:rPr lang="en-US" dirty="0"/>
              <a:t>Assess Circulation </a:t>
            </a:r>
            <a:r>
              <a:rPr lang="en-US" sz="2000" b="0" dirty="0"/>
              <a:t>(2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8"/>
          <p:cNvSpPr>
            <a:spLocks noGrp="1" noChangeArrowheads="1"/>
          </p:cNvSpPr>
          <p:nvPr>
            <p:ph type="body" idx="1"/>
          </p:nvPr>
        </p:nvSpPr>
        <p:spPr/>
        <p:txBody>
          <a:bodyPr/>
          <a:lstStyle/>
          <a:p>
            <a:r>
              <a:rPr lang="en-US" altLang="en-US" dirty="0"/>
              <a:t>Skin condition</a:t>
            </a:r>
          </a:p>
          <a:p>
            <a:pPr lvl="1">
              <a:spcBef>
                <a:spcPts val="900"/>
              </a:spcBef>
            </a:pPr>
            <a:r>
              <a:rPr lang="en-US" altLang="en-US" dirty="0"/>
              <a:t>Evaluate the patient</a:t>
            </a:r>
            <a:r>
              <a:rPr lang="ja-JP" altLang="en-US" dirty="0"/>
              <a:t>’</a:t>
            </a:r>
            <a:r>
              <a:rPr lang="en-US" altLang="ja-JP" dirty="0"/>
              <a:t>s skin color, temperature, moisture, and capillary refill.</a:t>
            </a:r>
          </a:p>
          <a:p>
            <a:pPr lvl="1">
              <a:spcBef>
                <a:spcPts val="900"/>
              </a:spcBef>
            </a:pPr>
            <a:r>
              <a:rPr lang="en-US" altLang="en-US" dirty="0"/>
              <a:t>A normally functioning circulatory system perfuses the skin with oxygenated blood.</a:t>
            </a:r>
          </a:p>
        </p:txBody>
      </p:sp>
      <p:sp>
        <p:nvSpPr>
          <p:cNvPr id="2" name="Title 1"/>
          <p:cNvSpPr>
            <a:spLocks noGrp="1"/>
          </p:cNvSpPr>
          <p:nvPr>
            <p:ph type="title"/>
          </p:nvPr>
        </p:nvSpPr>
        <p:spPr/>
        <p:txBody>
          <a:bodyPr/>
          <a:lstStyle/>
          <a:p>
            <a:r>
              <a:rPr lang="en-US" dirty="0"/>
              <a:t>Assess Circulation </a:t>
            </a:r>
            <a:r>
              <a:rPr lang="en-US" sz="2000" b="0" dirty="0"/>
              <a:t>(3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p:txBody>
          <a:bodyPr rIns="228600"/>
          <a:lstStyle/>
          <a:p>
            <a:pPr>
              <a:spcBef>
                <a:spcPct val="35000"/>
              </a:spcBef>
            </a:pPr>
            <a:r>
              <a:rPr lang="en-US" altLang="en-US" dirty="0"/>
              <a:t>Skin color</a:t>
            </a:r>
          </a:p>
          <a:p>
            <a:pPr lvl="1">
              <a:spcBef>
                <a:spcPct val="35000"/>
              </a:spcBef>
            </a:pPr>
            <a:r>
              <a:rPr lang="en-US" altLang="en-US" dirty="0"/>
              <a:t>Determined by the blood circulating through vessels and the amount and type of pigment present in the skin</a:t>
            </a:r>
          </a:p>
          <a:p>
            <a:pPr lvl="1">
              <a:spcBef>
                <a:spcPct val="35000"/>
              </a:spcBef>
            </a:pPr>
            <a:r>
              <a:rPr lang="en-US" altLang="en-US" dirty="0"/>
              <a:t>Poor circulation will cause the skin to appear pale, white, ashen, or gray.</a:t>
            </a:r>
          </a:p>
        </p:txBody>
      </p:sp>
      <p:sp>
        <p:nvSpPr>
          <p:cNvPr id="2" name="Title 1"/>
          <p:cNvSpPr>
            <a:spLocks noGrp="1"/>
          </p:cNvSpPr>
          <p:nvPr>
            <p:ph type="title"/>
          </p:nvPr>
        </p:nvSpPr>
        <p:spPr/>
        <p:txBody>
          <a:bodyPr/>
          <a:lstStyle/>
          <a:p>
            <a:r>
              <a:rPr lang="en-US" dirty="0"/>
              <a:t>Assess Circulation </a:t>
            </a:r>
            <a:r>
              <a:rPr lang="en-US" sz="2000" b="0" dirty="0"/>
              <a:t>(4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type="body" idx="1"/>
          </p:nvPr>
        </p:nvSpPr>
        <p:spPr/>
        <p:txBody>
          <a:bodyPr rIns="228600"/>
          <a:lstStyle/>
          <a:p>
            <a:pPr marL="0" indent="0">
              <a:spcBef>
                <a:spcPct val="35000"/>
              </a:spcBef>
              <a:buNone/>
            </a:pPr>
            <a:r>
              <a:rPr lang="en-US" altLang="en-US" b="1" dirty="0"/>
              <a:t>Primary Assessment (cont’d)</a:t>
            </a:r>
          </a:p>
          <a:p>
            <a:pPr eaLnBrk="1" hangingPunct="1">
              <a:spcBef>
                <a:spcPct val="35000"/>
              </a:spcBef>
            </a:pPr>
            <a:r>
              <a:rPr lang="en-US" altLang="en-US" dirty="0"/>
              <a:t>Begin interventions needed to preserve life</a:t>
            </a:r>
          </a:p>
          <a:p>
            <a:pPr eaLnBrk="1" hangingPunct="1">
              <a:spcBef>
                <a:spcPct val="35000"/>
              </a:spcBef>
            </a:pPr>
            <a:r>
              <a:rPr lang="en-US" altLang="en-US" dirty="0"/>
              <a:t>Integration of treatment/procedures needed to preserve life</a:t>
            </a:r>
          </a:p>
          <a:p>
            <a:pPr lvl="3" eaLnBrk="1" hangingPunct="1">
              <a:buFontTx/>
              <a:buNone/>
            </a:pPr>
            <a:endParaRPr lang="en-US" altLang="en-US" sz="2800" dirty="0"/>
          </a:p>
        </p:txBody>
      </p:sp>
      <p:sp>
        <p:nvSpPr>
          <p:cNvPr id="2" name="Title 1"/>
          <p:cNvSpPr>
            <a:spLocks noGrp="1"/>
          </p:cNvSpPr>
          <p:nvPr>
            <p:ph type="title"/>
          </p:nvPr>
        </p:nvSpPr>
        <p:spPr/>
        <p:txBody>
          <a:bodyPr/>
          <a:lstStyle/>
          <a:p>
            <a:r>
              <a:rPr lang="en-US" altLang="en-US" dirty="0"/>
              <a:t>National EMS Education Standard Competencies </a:t>
            </a:r>
            <a:r>
              <a:rPr lang="en-US" altLang="en-US" sz="2000" b="0" dirty="0"/>
              <a:t>(5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5499100" y="1447800"/>
            <a:ext cx="5461000" cy="4800600"/>
          </a:xfrm>
        </p:spPr>
        <p:txBody>
          <a:bodyPr rIns="228600"/>
          <a:lstStyle/>
          <a:p>
            <a:pPr>
              <a:spcBef>
                <a:spcPct val="35000"/>
              </a:spcBef>
            </a:pPr>
            <a:r>
              <a:rPr lang="en-US" altLang="en-US" dirty="0"/>
              <a:t>Skin color (cont</a:t>
            </a:r>
            <a:r>
              <a:rPr lang="ja-JP" altLang="en-US" dirty="0"/>
              <a:t>’</a:t>
            </a:r>
            <a:r>
              <a:rPr lang="en-US" altLang="ja-JP" dirty="0"/>
              <a:t>d)</a:t>
            </a:r>
          </a:p>
          <a:p>
            <a:pPr lvl="1">
              <a:spcBef>
                <a:spcPct val="35000"/>
              </a:spcBef>
            </a:pPr>
            <a:r>
              <a:rPr lang="en-US" altLang="en-US" dirty="0"/>
              <a:t>When blood is not properly saturated with oxygen, it appears blue.</a:t>
            </a:r>
          </a:p>
          <a:p>
            <a:pPr lvl="1">
              <a:spcBef>
                <a:spcPct val="35000"/>
              </a:spcBef>
            </a:pPr>
            <a:r>
              <a:rPr lang="en-US" altLang="en-US" dirty="0"/>
              <a:t>Changes in skin color may result from chronic illness.</a:t>
            </a:r>
          </a:p>
        </p:txBody>
      </p:sp>
      <p:sp>
        <p:nvSpPr>
          <p:cNvPr id="4" name="Title 3"/>
          <p:cNvSpPr>
            <a:spLocks noGrp="1"/>
          </p:cNvSpPr>
          <p:nvPr>
            <p:ph type="title"/>
          </p:nvPr>
        </p:nvSpPr>
        <p:spPr/>
        <p:txBody>
          <a:bodyPr/>
          <a:lstStyle/>
          <a:p>
            <a:r>
              <a:rPr lang="en-US" dirty="0"/>
              <a:t>Assess Circulation </a:t>
            </a:r>
            <a:r>
              <a:rPr lang="en-US" sz="2000" b="0" dirty="0"/>
              <a:t>(5 of 11)</a:t>
            </a:r>
            <a:endParaRPr lang="en-US" dirty="0"/>
          </a:p>
        </p:txBody>
      </p:sp>
      <p:sp>
        <p:nvSpPr>
          <p:cNvPr id="2" name="Rectangle 1"/>
          <p:cNvSpPr/>
          <p:nvPr/>
        </p:nvSpPr>
        <p:spPr>
          <a:xfrm>
            <a:off x="1119910" y="5592553"/>
            <a:ext cx="4584700" cy="646331"/>
          </a:xfrm>
          <a:prstGeom prst="rect">
            <a:avLst/>
          </a:prstGeom>
        </p:spPr>
        <p:txBody>
          <a:bodyPr wrap="square">
            <a:spAutoFit/>
          </a:bodyPr>
          <a:lstStyle/>
          <a:p>
            <a:r>
              <a:rPr lang="en-US" b="1" dirty="0"/>
              <a:t>FIGURE 10-13 </a:t>
            </a:r>
            <a:r>
              <a:rPr lang="en-US" dirty="0"/>
              <a:t>Cyanosis occurs when the patient has low levels of oxygen in the blood.</a:t>
            </a:r>
          </a:p>
        </p:txBody>
      </p:sp>
      <p:sp>
        <p:nvSpPr>
          <p:cNvPr id="5" name="Rectangle 4"/>
          <p:cNvSpPr/>
          <p:nvPr/>
        </p:nvSpPr>
        <p:spPr>
          <a:xfrm>
            <a:off x="1119910" y="6217312"/>
            <a:ext cx="373692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St. Bartholomew’s Hospital, London/Photo Researchers, Inc.</a:t>
            </a:r>
          </a:p>
        </p:txBody>
      </p:sp>
      <p:pic>
        <p:nvPicPr>
          <p:cNvPr id="6146" name="Picture 2" descr="A photo shows a baby with pink ski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909" y="1321996"/>
            <a:ext cx="2974975" cy="425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p:txBody>
          <a:bodyPr rIns="228600"/>
          <a:lstStyle/>
          <a:p>
            <a:pPr>
              <a:spcBef>
                <a:spcPct val="35000"/>
              </a:spcBef>
            </a:pPr>
            <a:r>
              <a:rPr lang="en-US" altLang="en-US" dirty="0"/>
              <a:t>Skin temperature</a:t>
            </a:r>
          </a:p>
          <a:p>
            <a:pPr lvl="1">
              <a:spcBef>
                <a:spcPct val="35000"/>
              </a:spcBef>
            </a:pPr>
            <a:r>
              <a:rPr lang="en-US" altLang="en-US" dirty="0"/>
              <a:t>Normal skin will be warm to the touch</a:t>
            </a:r>
            <a:r>
              <a:rPr lang="en-US" altLang="en-US" dirty="0">
                <a:ea typeface="MS PGothic" charset="-128"/>
              </a:rPr>
              <a:t>.</a:t>
            </a:r>
          </a:p>
          <a:p>
            <a:pPr lvl="1">
              <a:spcBef>
                <a:spcPct val="35000"/>
              </a:spcBef>
            </a:pPr>
            <a:r>
              <a:rPr lang="en-US" altLang="en-US" dirty="0">
                <a:ea typeface="MS PGothic" charset="-128"/>
              </a:rPr>
              <a:t>Abnormal skin temperatures are hot, cool, cold, and clammy.</a:t>
            </a:r>
          </a:p>
        </p:txBody>
      </p:sp>
      <p:sp>
        <p:nvSpPr>
          <p:cNvPr id="2" name="Title 1"/>
          <p:cNvSpPr>
            <a:spLocks noGrp="1"/>
          </p:cNvSpPr>
          <p:nvPr>
            <p:ph type="title"/>
          </p:nvPr>
        </p:nvSpPr>
        <p:spPr/>
        <p:txBody>
          <a:bodyPr/>
          <a:lstStyle/>
          <a:p>
            <a:r>
              <a:rPr lang="en-US" dirty="0"/>
              <a:t>Assess Circulation </a:t>
            </a:r>
            <a:r>
              <a:rPr lang="en-US" sz="2000" b="0" dirty="0"/>
              <a:t>(6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p:txBody>
          <a:bodyPr rIns="228600"/>
          <a:lstStyle/>
          <a:p>
            <a:pPr>
              <a:spcBef>
                <a:spcPct val="35000"/>
              </a:spcBef>
            </a:pPr>
            <a:r>
              <a:rPr lang="en-US" altLang="en-US" dirty="0"/>
              <a:t>Skin moisture</a:t>
            </a:r>
          </a:p>
          <a:p>
            <a:pPr lvl="1">
              <a:spcBef>
                <a:spcPct val="35000"/>
              </a:spcBef>
            </a:pPr>
            <a:r>
              <a:rPr lang="en-US" altLang="en-US" dirty="0"/>
              <a:t>Dry skin is normal.</a:t>
            </a:r>
          </a:p>
          <a:p>
            <a:pPr lvl="1">
              <a:spcBef>
                <a:spcPct val="35000"/>
              </a:spcBef>
            </a:pPr>
            <a:r>
              <a:rPr lang="en-US" altLang="en-US" dirty="0"/>
              <a:t>Skin that is wet, moist, or excessively dry and hot suggests a problem.</a:t>
            </a:r>
          </a:p>
        </p:txBody>
      </p:sp>
      <p:sp>
        <p:nvSpPr>
          <p:cNvPr id="2" name="Title 1"/>
          <p:cNvSpPr>
            <a:spLocks noGrp="1"/>
          </p:cNvSpPr>
          <p:nvPr>
            <p:ph type="title"/>
          </p:nvPr>
        </p:nvSpPr>
        <p:spPr/>
        <p:txBody>
          <a:bodyPr/>
          <a:lstStyle/>
          <a:p>
            <a:r>
              <a:rPr lang="en-US" dirty="0"/>
              <a:t>Assess Circulation </a:t>
            </a:r>
            <a:r>
              <a:rPr lang="en-US" sz="2000" b="0" dirty="0"/>
              <a:t>(7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p:txBody>
          <a:bodyPr rIns="228600"/>
          <a:lstStyle/>
          <a:p>
            <a:pPr>
              <a:spcBef>
                <a:spcPct val="35000"/>
              </a:spcBef>
            </a:pPr>
            <a:r>
              <a:rPr lang="en-US" altLang="en-US" dirty="0"/>
              <a:t>Capillary refill</a:t>
            </a:r>
          </a:p>
          <a:p>
            <a:pPr lvl="1">
              <a:spcBef>
                <a:spcPct val="35000"/>
              </a:spcBef>
            </a:pPr>
            <a:r>
              <a:rPr lang="en-US" altLang="en-US" dirty="0"/>
              <a:t>Evaluated to assess the ability of the circulatory system to restore blood to the capillary system</a:t>
            </a:r>
          </a:p>
          <a:p>
            <a:pPr lvl="1">
              <a:spcBef>
                <a:spcPct val="35000"/>
              </a:spcBef>
            </a:pPr>
            <a:r>
              <a:rPr lang="en-US" altLang="en-US" dirty="0"/>
              <a:t>Press on the patient</a:t>
            </a:r>
            <a:r>
              <a:rPr lang="ja-JP" altLang="en-US"/>
              <a:t>’</a:t>
            </a:r>
            <a:r>
              <a:rPr lang="en-US" altLang="ja-JP" dirty="0"/>
              <a:t>s fingernail.</a:t>
            </a:r>
          </a:p>
          <a:p>
            <a:pPr lvl="1">
              <a:spcBef>
                <a:spcPct val="35000"/>
              </a:spcBef>
            </a:pPr>
            <a:r>
              <a:rPr lang="en-US" altLang="en-US" dirty="0"/>
              <a:t>Remove the pressure.</a:t>
            </a:r>
          </a:p>
          <a:p>
            <a:pPr lvl="1">
              <a:spcBef>
                <a:spcPct val="35000"/>
              </a:spcBef>
            </a:pPr>
            <a:r>
              <a:rPr lang="en-US" altLang="en-US" dirty="0"/>
              <a:t>The nail bed should restore to its normal pink color.</a:t>
            </a:r>
          </a:p>
        </p:txBody>
      </p:sp>
      <p:sp>
        <p:nvSpPr>
          <p:cNvPr id="2" name="Title 1"/>
          <p:cNvSpPr>
            <a:spLocks noGrp="1"/>
          </p:cNvSpPr>
          <p:nvPr>
            <p:ph type="title"/>
          </p:nvPr>
        </p:nvSpPr>
        <p:spPr/>
        <p:txBody>
          <a:bodyPr/>
          <a:lstStyle/>
          <a:p>
            <a:r>
              <a:rPr lang="en-US" dirty="0"/>
              <a:t>Assess Circulation </a:t>
            </a:r>
            <a:r>
              <a:rPr lang="en-US" sz="2000" b="0" dirty="0"/>
              <a:t>(8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p:txBody>
          <a:bodyPr rIns="228600"/>
          <a:lstStyle/>
          <a:p>
            <a:pPr>
              <a:spcBef>
                <a:spcPct val="35000"/>
              </a:spcBef>
            </a:pPr>
            <a:r>
              <a:rPr lang="en-US" altLang="en-US" dirty="0"/>
              <a:t>Capillary refill (cont</a:t>
            </a:r>
            <a:r>
              <a:rPr lang="ja-JP" altLang="en-US" dirty="0"/>
              <a:t>’</a:t>
            </a:r>
            <a:r>
              <a:rPr lang="en-US" altLang="ja-JP" dirty="0"/>
              <a:t>d)</a:t>
            </a:r>
          </a:p>
          <a:p>
            <a:pPr lvl="1">
              <a:spcBef>
                <a:spcPct val="35000"/>
              </a:spcBef>
            </a:pPr>
            <a:r>
              <a:rPr lang="en-US" altLang="en-US" dirty="0"/>
              <a:t>Should be restored to normal within 2 seconds</a:t>
            </a:r>
          </a:p>
        </p:txBody>
      </p:sp>
      <p:sp>
        <p:nvSpPr>
          <p:cNvPr id="3" name="Title 2"/>
          <p:cNvSpPr>
            <a:spLocks noGrp="1"/>
          </p:cNvSpPr>
          <p:nvPr>
            <p:ph type="title"/>
          </p:nvPr>
        </p:nvSpPr>
        <p:spPr/>
        <p:txBody>
          <a:bodyPr/>
          <a:lstStyle/>
          <a:p>
            <a:r>
              <a:rPr lang="en-US" dirty="0"/>
              <a:t>Assess Circulation </a:t>
            </a:r>
            <a:r>
              <a:rPr lang="en-US" sz="2000" b="0" dirty="0"/>
              <a:t>(9 of 11)</a:t>
            </a:r>
            <a:endParaRPr lang="en-US" dirty="0"/>
          </a:p>
        </p:txBody>
      </p:sp>
      <p:sp>
        <p:nvSpPr>
          <p:cNvPr id="2" name="Rectangle 1"/>
          <p:cNvSpPr/>
          <p:nvPr/>
        </p:nvSpPr>
        <p:spPr>
          <a:xfrm>
            <a:off x="2050474" y="5350842"/>
            <a:ext cx="6096000" cy="923330"/>
          </a:xfrm>
          <a:prstGeom prst="rect">
            <a:avLst/>
          </a:prstGeom>
        </p:spPr>
        <p:txBody>
          <a:bodyPr>
            <a:spAutoFit/>
          </a:bodyPr>
          <a:lstStyle/>
          <a:p>
            <a:r>
              <a:rPr lang="en-US" b="1" dirty="0"/>
              <a:t>FIGURE 10-14 A. </a:t>
            </a:r>
            <a:r>
              <a:rPr lang="en-US" dirty="0"/>
              <a:t>To test capillary refill, gently compress</a:t>
            </a:r>
          </a:p>
          <a:p>
            <a:r>
              <a:rPr lang="en-US" dirty="0"/>
              <a:t>the fingertip until it blanches. </a:t>
            </a:r>
            <a:r>
              <a:rPr lang="en-US" b="1" dirty="0"/>
              <a:t>B. </a:t>
            </a:r>
            <a:r>
              <a:rPr lang="en-US" dirty="0"/>
              <a:t>Release the fingertip, and</a:t>
            </a:r>
          </a:p>
          <a:p>
            <a:r>
              <a:rPr lang="en-US" dirty="0"/>
              <a:t>count until it returns to its normal pink color.</a:t>
            </a:r>
          </a:p>
        </p:txBody>
      </p:sp>
      <p:sp>
        <p:nvSpPr>
          <p:cNvPr id="5" name="Rectangle 4"/>
          <p:cNvSpPr/>
          <p:nvPr/>
        </p:nvSpPr>
        <p:spPr>
          <a:xfrm>
            <a:off x="2066058" y="6267363"/>
            <a:ext cx="3413114"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 Courtesy of MIEMSS.</a:t>
            </a:r>
          </a:p>
        </p:txBody>
      </p:sp>
      <p:pic>
        <p:nvPicPr>
          <p:cNvPr id="7170" name="Picture 2" descr="A: Photo A shows a gloved hand pressing on the middle fingernail of another hand using a thumb. B: Photo B shows the gloved hand letting go of the middle fingernail.&#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622" y="2561712"/>
            <a:ext cx="5976506" cy="2818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p:txBody>
          <a:bodyPr rIns="228600"/>
          <a:lstStyle/>
          <a:p>
            <a:pPr>
              <a:spcBef>
                <a:spcPct val="35000"/>
              </a:spcBef>
            </a:pPr>
            <a:r>
              <a:rPr lang="en-US" altLang="en-US" dirty="0"/>
              <a:t>Assess and control external bleeding in trauma patients.</a:t>
            </a:r>
          </a:p>
          <a:p>
            <a:pPr lvl="1">
              <a:spcBef>
                <a:spcPct val="35000"/>
              </a:spcBef>
            </a:pPr>
            <a:r>
              <a:rPr lang="en-US" altLang="en-US" dirty="0"/>
              <a:t>Should occur before addressing airway or breathing concerns.</a:t>
            </a:r>
          </a:p>
          <a:p>
            <a:pPr lvl="1">
              <a:spcBef>
                <a:spcPct val="35000"/>
              </a:spcBef>
            </a:pPr>
            <a:r>
              <a:rPr lang="en-US" altLang="en-US" dirty="0"/>
              <a:t>Bleeding from a large vein is characterized by a steady flow of blood.</a:t>
            </a:r>
          </a:p>
          <a:p>
            <a:pPr lvl="1">
              <a:spcBef>
                <a:spcPct val="35000"/>
              </a:spcBef>
            </a:pPr>
            <a:r>
              <a:rPr lang="en-US" altLang="en-US" dirty="0"/>
              <a:t>Bleeding from an artery is characterized by a spurting flow of blood.</a:t>
            </a:r>
          </a:p>
        </p:txBody>
      </p:sp>
      <p:sp>
        <p:nvSpPr>
          <p:cNvPr id="2" name="Title 1"/>
          <p:cNvSpPr>
            <a:spLocks noGrp="1"/>
          </p:cNvSpPr>
          <p:nvPr>
            <p:ph type="title"/>
          </p:nvPr>
        </p:nvSpPr>
        <p:spPr/>
        <p:txBody>
          <a:bodyPr/>
          <a:lstStyle/>
          <a:p>
            <a:r>
              <a:rPr lang="en-US" dirty="0"/>
              <a:t>Assess Circulation </a:t>
            </a:r>
            <a:r>
              <a:rPr lang="en-US" sz="2000" b="0" dirty="0"/>
              <a:t>(10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p:txBody>
          <a:bodyPr rIns="228600"/>
          <a:lstStyle/>
          <a:p>
            <a:pPr>
              <a:spcBef>
                <a:spcPct val="35000"/>
              </a:spcBef>
            </a:pPr>
            <a:r>
              <a:rPr lang="en-US" altLang="en-US" dirty="0"/>
              <a:t>Controlling external bleeding can be simple.</a:t>
            </a:r>
          </a:p>
          <a:p>
            <a:pPr lvl="1">
              <a:spcBef>
                <a:spcPct val="35000"/>
              </a:spcBef>
            </a:pPr>
            <a:r>
              <a:rPr lang="en-US" altLang="en-US" dirty="0"/>
              <a:t>Apply direct pressure.</a:t>
            </a:r>
          </a:p>
          <a:p>
            <a:pPr lvl="1">
              <a:spcBef>
                <a:spcPct val="35000"/>
              </a:spcBef>
            </a:pPr>
            <a:r>
              <a:rPr lang="en-US" altLang="en-US" dirty="0"/>
              <a:t>Apply a tourniquet if: </a:t>
            </a:r>
          </a:p>
          <a:p>
            <a:pPr lvl="2">
              <a:spcBef>
                <a:spcPct val="35000"/>
              </a:spcBef>
            </a:pPr>
            <a:r>
              <a:rPr lang="en-US" altLang="en-US" sz="2000" dirty="0"/>
              <a:t>Direct pressure is not quickly successful.</a:t>
            </a:r>
          </a:p>
          <a:p>
            <a:pPr lvl="2">
              <a:spcBef>
                <a:spcPct val="35000"/>
              </a:spcBef>
            </a:pPr>
            <a:r>
              <a:rPr lang="en-US" altLang="en-US" sz="2000" dirty="0"/>
              <a:t>Obvious arterial hemorrhage of an extremity </a:t>
            </a:r>
          </a:p>
        </p:txBody>
      </p:sp>
      <p:sp>
        <p:nvSpPr>
          <p:cNvPr id="2" name="Title 1"/>
          <p:cNvSpPr>
            <a:spLocks noGrp="1"/>
          </p:cNvSpPr>
          <p:nvPr>
            <p:ph type="title"/>
          </p:nvPr>
        </p:nvSpPr>
        <p:spPr/>
        <p:txBody>
          <a:bodyPr/>
          <a:lstStyle/>
          <a:p>
            <a:r>
              <a:rPr lang="en-US" dirty="0"/>
              <a:t>Assess Circulation </a:t>
            </a:r>
            <a:r>
              <a:rPr lang="en-US" sz="2000" b="0" dirty="0"/>
              <a:t>(11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nSpc>
                <a:spcPct val="85000"/>
              </a:lnSpc>
              <a:defRPr/>
            </a:pPr>
            <a:r>
              <a:rPr lang="en-US" dirty="0">
                <a:cs typeface="+mj-cs"/>
              </a:rPr>
              <a:t>Perform a Rapid Exam</a:t>
            </a:r>
          </a:p>
        </p:txBody>
      </p:sp>
      <p:sp>
        <p:nvSpPr>
          <p:cNvPr id="72707" name="Content Placeholder 2"/>
          <p:cNvSpPr>
            <a:spLocks noGrp="1"/>
          </p:cNvSpPr>
          <p:nvPr>
            <p:ph type="body" idx="1"/>
          </p:nvPr>
        </p:nvSpPr>
        <p:spPr/>
        <p:txBody>
          <a:bodyPr rIns="228600"/>
          <a:lstStyle/>
          <a:p>
            <a:pPr>
              <a:spcBef>
                <a:spcPct val="35000"/>
              </a:spcBef>
              <a:defRPr/>
            </a:pPr>
            <a:r>
              <a:rPr lang="en-US" dirty="0">
                <a:cs typeface="+mn-cs"/>
              </a:rPr>
              <a:t>Identify injuries that must be managed or protected before the patient is transported.</a:t>
            </a:r>
          </a:p>
          <a:p>
            <a:pPr lvl="1">
              <a:spcBef>
                <a:spcPct val="35000"/>
              </a:spcBef>
              <a:defRPr/>
            </a:pPr>
            <a:r>
              <a:rPr lang="en-US" dirty="0"/>
              <a:t>Take 60 to 90 seconds to perform.</a:t>
            </a:r>
          </a:p>
          <a:p>
            <a:pPr lvl="1">
              <a:spcBef>
                <a:spcPct val="35000"/>
              </a:spcBef>
              <a:defRPr/>
            </a:pPr>
            <a:r>
              <a:rPr lang="en-US" dirty="0"/>
              <a:t>Not a systematic or focused physical examination</a:t>
            </a:r>
          </a:p>
          <a:p>
            <a:pPr marL="457200" lvl="1" indent="0">
              <a:spcBef>
                <a:spcPct val="35000"/>
              </a:spcBef>
              <a:buFontTx/>
              <a:buNone/>
              <a:defRPr/>
            </a:pPr>
            <a:endParaRPr 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a:lnSpc>
                <a:spcPct val="85000"/>
              </a:lnSpc>
              <a:defRPr/>
            </a:pPr>
            <a:r>
              <a:rPr lang="en-US" dirty="0">
                <a:cs typeface="+mj-cs"/>
              </a:rPr>
              <a:t>Determine Priority of Patient Care and Transport </a:t>
            </a:r>
            <a:r>
              <a:rPr lang="en-US" sz="2000" b="0" dirty="0">
                <a:cs typeface="+mj-cs"/>
              </a:rPr>
              <a:t>(1 of 5)</a:t>
            </a:r>
          </a:p>
        </p:txBody>
      </p:sp>
      <p:sp>
        <p:nvSpPr>
          <p:cNvPr id="71683" name="Content Placeholder 2"/>
          <p:cNvSpPr>
            <a:spLocks noGrp="1"/>
          </p:cNvSpPr>
          <p:nvPr>
            <p:ph type="body" idx="1"/>
          </p:nvPr>
        </p:nvSpPr>
        <p:spPr/>
        <p:txBody>
          <a:bodyPr rIns="228600"/>
          <a:lstStyle/>
          <a:p>
            <a:pPr>
              <a:spcBef>
                <a:spcPct val="35000"/>
              </a:spcBef>
            </a:pPr>
            <a:r>
              <a:rPr lang="en-US" altLang="en-US" dirty="0"/>
              <a:t>Primary assessment assists in determining transport priority.</a:t>
            </a:r>
          </a:p>
          <a:p>
            <a:pPr>
              <a:spcBef>
                <a:spcPct val="35000"/>
              </a:spcBef>
            </a:pPr>
            <a:r>
              <a:rPr lang="en-US" altLang="en-US" dirty="0"/>
              <a:t>High-priority patients include those with any of the following conditions:</a:t>
            </a:r>
          </a:p>
          <a:p>
            <a:pPr lvl="1">
              <a:spcBef>
                <a:spcPct val="35000"/>
              </a:spcBef>
            </a:pPr>
            <a:r>
              <a:rPr lang="en-US" altLang="en-US" dirty="0"/>
              <a:t>Unresponsive</a:t>
            </a:r>
          </a:p>
          <a:p>
            <a:pPr lvl="1">
              <a:spcBef>
                <a:spcPct val="35000"/>
              </a:spcBef>
            </a:pPr>
            <a:r>
              <a:rPr lang="en-US" altLang="en-US" dirty="0"/>
              <a:t>Difficulty breathing</a:t>
            </a:r>
          </a:p>
          <a:p>
            <a:pPr lvl="1">
              <a:spcBef>
                <a:spcPct val="35000"/>
              </a:spcBef>
            </a:pPr>
            <a:r>
              <a:rPr lang="en-US" altLang="en-US" dirty="0"/>
              <a:t>Uncontrolled 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a:lnSpc>
                <a:spcPct val="85000"/>
              </a:lnSpc>
              <a:defRPr/>
            </a:pPr>
            <a:r>
              <a:rPr lang="en-US" dirty="0">
                <a:cs typeface="+mj-cs"/>
              </a:rPr>
              <a:t>Determine Priority of Patient Care and Transport </a:t>
            </a:r>
            <a:r>
              <a:rPr lang="en-US" sz="2000" b="0" dirty="0">
                <a:cs typeface="+mj-cs"/>
              </a:rPr>
              <a:t>(2 of 5)</a:t>
            </a:r>
          </a:p>
        </p:txBody>
      </p:sp>
      <p:sp>
        <p:nvSpPr>
          <p:cNvPr id="72707" name="Content Placeholder 2"/>
          <p:cNvSpPr>
            <a:spLocks noGrp="1"/>
          </p:cNvSpPr>
          <p:nvPr>
            <p:ph type="body" idx="1"/>
          </p:nvPr>
        </p:nvSpPr>
        <p:spPr/>
        <p:txBody>
          <a:bodyPr rIns="228600"/>
          <a:lstStyle/>
          <a:p>
            <a:pPr>
              <a:spcBef>
                <a:spcPct val="35000"/>
              </a:spcBef>
            </a:pPr>
            <a:r>
              <a:rPr lang="en-US" altLang="en-US" dirty="0"/>
              <a:t>High-priority patients (cont</a:t>
            </a:r>
            <a:r>
              <a:rPr lang="ja-JP" altLang="en-US" dirty="0"/>
              <a:t>’</a:t>
            </a:r>
            <a:r>
              <a:rPr lang="en-US" altLang="ja-JP" dirty="0"/>
              <a:t>d):</a:t>
            </a:r>
          </a:p>
          <a:p>
            <a:pPr lvl="1">
              <a:spcBef>
                <a:spcPct val="35000"/>
              </a:spcBef>
            </a:pPr>
            <a:r>
              <a:rPr lang="en-US" altLang="en-US" dirty="0"/>
              <a:t>Altered level of consciousness</a:t>
            </a:r>
          </a:p>
          <a:p>
            <a:pPr lvl="1">
              <a:spcBef>
                <a:spcPct val="35000"/>
              </a:spcBef>
            </a:pPr>
            <a:r>
              <a:rPr lang="en-US" altLang="en-US" dirty="0"/>
              <a:t>Severe chest pain</a:t>
            </a:r>
          </a:p>
          <a:p>
            <a:pPr lvl="1">
              <a:spcBef>
                <a:spcPct val="35000"/>
              </a:spcBef>
            </a:pPr>
            <a:r>
              <a:rPr lang="en-US" altLang="en-US" dirty="0"/>
              <a:t>Pale skin or other signs of poor perfusion</a:t>
            </a:r>
          </a:p>
          <a:p>
            <a:pPr lvl="1">
              <a:spcBef>
                <a:spcPct val="35000"/>
              </a:spcBef>
            </a:pPr>
            <a:r>
              <a:rPr lang="en-US" altLang="en-US" dirty="0"/>
              <a:t>Complicated childbirth</a:t>
            </a:r>
          </a:p>
          <a:p>
            <a:pPr lvl="1">
              <a:spcBef>
                <a:spcPct val="35000"/>
              </a:spcBef>
            </a:pPr>
            <a:r>
              <a:rPr lang="en-US" altLang="en-US" dirty="0"/>
              <a:t>Severe pain in any area of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type="body" idx="1"/>
          </p:nvPr>
        </p:nvSpPr>
        <p:spPr/>
        <p:txBody>
          <a:bodyPr rIns="228600"/>
          <a:lstStyle/>
          <a:p>
            <a:pPr marL="0" indent="0">
              <a:spcBef>
                <a:spcPct val="35000"/>
              </a:spcBef>
              <a:buNone/>
            </a:pPr>
            <a:r>
              <a:rPr lang="en-US" altLang="en-US" b="1" dirty="0"/>
              <a:t>History Taking</a:t>
            </a:r>
          </a:p>
          <a:p>
            <a:pPr eaLnBrk="1" hangingPunct="1">
              <a:spcBef>
                <a:spcPct val="35000"/>
              </a:spcBef>
            </a:pPr>
            <a:r>
              <a:rPr lang="en-US" altLang="en-US" dirty="0"/>
              <a:t>Determining the chief complaint</a:t>
            </a:r>
          </a:p>
          <a:p>
            <a:pPr eaLnBrk="1" hangingPunct="1">
              <a:spcBef>
                <a:spcPct val="35000"/>
              </a:spcBef>
            </a:pPr>
            <a:r>
              <a:rPr lang="en-US" altLang="en-US" dirty="0"/>
              <a:t>Mechanism of injury/nature of illness</a:t>
            </a:r>
          </a:p>
          <a:p>
            <a:pPr eaLnBrk="1" hangingPunct="1">
              <a:spcBef>
                <a:spcPct val="35000"/>
              </a:spcBef>
            </a:pPr>
            <a:r>
              <a:rPr lang="en-US" altLang="en-US" dirty="0"/>
              <a:t>Associated signs and symptoms</a:t>
            </a:r>
          </a:p>
          <a:p>
            <a:pPr eaLnBrk="1" hangingPunct="1">
              <a:spcBef>
                <a:spcPct val="35000"/>
              </a:spcBef>
            </a:pPr>
            <a:r>
              <a:rPr lang="en-US" altLang="en-US" dirty="0"/>
              <a:t>Investigation of the chief complaint</a:t>
            </a:r>
          </a:p>
          <a:p>
            <a:pPr eaLnBrk="1" hangingPunct="1">
              <a:spcBef>
                <a:spcPct val="35000"/>
              </a:spcBef>
            </a:pPr>
            <a:r>
              <a:rPr lang="en-US" altLang="en-US" dirty="0"/>
              <a:t>Past medical history</a:t>
            </a:r>
          </a:p>
          <a:p>
            <a:pPr eaLnBrk="1" hangingPunct="1">
              <a:spcBef>
                <a:spcPct val="35000"/>
              </a:spcBef>
            </a:pPr>
            <a:r>
              <a:rPr lang="en-US" altLang="en-US" dirty="0"/>
              <a:t>Pertinent negatives</a:t>
            </a:r>
          </a:p>
          <a:p>
            <a:pPr lvl="1" eaLnBrk="1" hangingPunct="1"/>
            <a:endParaRPr lang="en-US" altLang="en-US" sz="2800" dirty="0"/>
          </a:p>
        </p:txBody>
      </p:sp>
      <p:sp>
        <p:nvSpPr>
          <p:cNvPr id="2" name="Title 1"/>
          <p:cNvSpPr>
            <a:spLocks noGrp="1"/>
          </p:cNvSpPr>
          <p:nvPr>
            <p:ph type="title"/>
          </p:nvPr>
        </p:nvSpPr>
        <p:spPr/>
        <p:txBody>
          <a:bodyPr/>
          <a:lstStyle/>
          <a:p>
            <a:r>
              <a:rPr lang="en-US" altLang="en-US" dirty="0"/>
              <a:t>National EMS Education Standard Competencies </a:t>
            </a:r>
            <a:r>
              <a:rPr lang="en-US" altLang="en-US" sz="2000" b="0" dirty="0"/>
              <a:t>(6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a:lnSpc>
                <a:spcPct val="85000"/>
              </a:lnSpc>
              <a:defRPr/>
            </a:pPr>
            <a:r>
              <a:rPr lang="en-US" dirty="0">
                <a:cs typeface="+mj-cs"/>
              </a:rPr>
              <a:t>Determine Priority of Patient Care and Transport </a:t>
            </a:r>
            <a:r>
              <a:rPr lang="en-US" sz="2000" b="0" dirty="0">
                <a:cs typeface="+mj-cs"/>
              </a:rPr>
              <a:t>(3 of 5)</a:t>
            </a:r>
          </a:p>
        </p:txBody>
      </p:sp>
      <p:sp>
        <p:nvSpPr>
          <p:cNvPr id="73731" name="Content Placeholder 2"/>
          <p:cNvSpPr>
            <a:spLocks noGrp="1"/>
          </p:cNvSpPr>
          <p:nvPr>
            <p:ph type="body" idx="1"/>
          </p:nvPr>
        </p:nvSpPr>
        <p:spPr/>
        <p:txBody>
          <a:bodyPr rIns="228600"/>
          <a:lstStyle/>
          <a:p>
            <a:pPr>
              <a:spcBef>
                <a:spcPct val="35000"/>
              </a:spcBef>
            </a:pPr>
            <a:r>
              <a:rPr lang="en-US" altLang="en-US" dirty="0"/>
              <a:t>The Golden Hour (Golden Period) is the time from injury to definitive care.</a:t>
            </a:r>
          </a:p>
          <a:p>
            <a:pPr lvl="1">
              <a:spcBef>
                <a:spcPct val="35000"/>
              </a:spcBef>
            </a:pPr>
            <a:r>
              <a:rPr lang="en-US" altLang="en-US" dirty="0"/>
              <a:t>Treatment of shock and traumatic injuries must occur.</a:t>
            </a:r>
          </a:p>
          <a:p>
            <a:pPr lvl="1">
              <a:spcBef>
                <a:spcPct val="35000"/>
              </a:spcBef>
            </a:pPr>
            <a:r>
              <a:rPr lang="en-US" altLang="en-US" dirty="0"/>
              <a:t>Immediate transport is one of the keys to survival of patients who need immediate care that the EMT cannot provide.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lnSpc>
                <a:spcPct val="85000"/>
              </a:lnSpc>
              <a:defRPr/>
            </a:pPr>
            <a:r>
              <a:rPr lang="en-US" dirty="0">
                <a:cs typeface="+mj-cs"/>
              </a:rPr>
              <a:t>Determine Priority of Patient Care and Transport </a:t>
            </a:r>
            <a:r>
              <a:rPr lang="en-US" sz="2000" b="0" dirty="0">
                <a:cs typeface="+mj-cs"/>
              </a:rPr>
              <a:t>(4 of 5)</a:t>
            </a:r>
          </a:p>
        </p:txBody>
      </p:sp>
      <p:sp>
        <p:nvSpPr>
          <p:cNvPr id="2" name="Rectangle 1"/>
          <p:cNvSpPr/>
          <p:nvPr/>
        </p:nvSpPr>
        <p:spPr>
          <a:xfrm>
            <a:off x="3454401" y="5442653"/>
            <a:ext cx="6209144" cy="923330"/>
          </a:xfrm>
          <a:prstGeom prst="rect">
            <a:avLst/>
          </a:prstGeom>
        </p:spPr>
        <p:txBody>
          <a:bodyPr wrap="square">
            <a:spAutoFit/>
          </a:bodyPr>
          <a:lstStyle/>
          <a:p>
            <a:r>
              <a:rPr lang="en-US" b="1" dirty="0"/>
              <a:t>FIGURE 10-16 </a:t>
            </a:r>
            <a:r>
              <a:rPr lang="en-US" dirty="0"/>
              <a:t>The Golden Hour, also called the Golden Period, is the time during which treatment of shock or traumatic injuries is most critical and the potential for survival is best.</a:t>
            </a:r>
          </a:p>
        </p:txBody>
      </p:sp>
      <p:sp>
        <p:nvSpPr>
          <p:cNvPr id="4" name="Rectangle 3"/>
          <p:cNvSpPr/>
          <p:nvPr/>
        </p:nvSpPr>
        <p:spPr>
          <a:xfrm>
            <a:off x="3454401" y="634440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9218" name="Picture 2" descr="The first 20 minutes include the discovery of incident and activation of E M S. The next 10 minutes are the platinum 10 minutes: Initial assessment, intervention, and packaging. The remaining 30 minutes include E M S transport and initial hospital stabilization.&#10;" title="An illustration of a clock describes the golden hou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624" y="1285419"/>
            <a:ext cx="4628140" cy="42025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nSpc>
                <a:spcPct val="85000"/>
              </a:lnSpc>
              <a:defRPr/>
            </a:pPr>
            <a:r>
              <a:rPr lang="en-US" dirty="0">
                <a:cs typeface="+mj-cs"/>
              </a:rPr>
              <a:t>Determine Priority of Patient Care and Transport </a:t>
            </a:r>
            <a:r>
              <a:rPr lang="en-US" sz="2000" b="0" dirty="0">
                <a:cs typeface="+mj-cs"/>
              </a:rPr>
              <a:t>(5 of 5)</a:t>
            </a:r>
          </a:p>
        </p:txBody>
      </p:sp>
      <p:sp>
        <p:nvSpPr>
          <p:cNvPr id="75779" name="Rectangle 3"/>
          <p:cNvSpPr>
            <a:spLocks noGrp="1" noChangeArrowheads="1"/>
          </p:cNvSpPr>
          <p:nvPr>
            <p:ph type="body" idx="1"/>
          </p:nvPr>
        </p:nvSpPr>
        <p:spPr/>
        <p:txBody>
          <a:bodyPr rIns="228600"/>
          <a:lstStyle/>
          <a:p>
            <a:pPr>
              <a:spcBef>
                <a:spcPct val="35000"/>
              </a:spcBef>
            </a:pPr>
            <a:r>
              <a:rPr lang="en-US" altLang="en-US" dirty="0"/>
              <a:t>Transport decisions should be made at this point, based on:</a:t>
            </a:r>
          </a:p>
          <a:p>
            <a:pPr lvl="1">
              <a:spcBef>
                <a:spcPct val="35000"/>
              </a:spcBef>
            </a:pPr>
            <a:r>
              <a:rPr lang="en-US" altLang="en-US" dirty="0"/>
              <a:t>Patient</a:t>
            </a:r>
            <a:r>
              <a:rPr lang="ja-JP" altLang="en-US"/>
              <a:t>’</a:t>
            </a:r>
            <a:r>
              <a:rPr lang="en-US" altLang="ja-JP" dirty="0"/>
              <a:t>s condition</a:t>
            </a:r>
          </a:p>
          <a:p>
            <a:pPr lvl="1">
              <a:spcBef>
                <a:spcPct val="35000"/>
              </a:spcBef>
            </a:pPr>
            <a:r>
              <a:rPr lang="en-US" altLang="en-US" dirty="0"/>
              <a:t>Availability of advanced care</a:t>
            </a:r>
          </a:p>
          <a:p>
            <a:pPr lvl="1">
              <a:spcBef>
                <a:spcPct val="35000"/>
              </a:spcBef>
            </a:pPr>
            <a:r>
              <a:rPr lang="en-US" altLang="en-US" dirty="0"/>
              <a:t>Distance of transport</a:t>
            </a:r>
          </a:p>
          <a:p>
            <a:pPr lvl="1">
              <a:spcBef>
                <a:spcPct val="35000"/>
              </a:spcBef>
            </a:pPr>
            <a:r>
              <a:rPr lang="en-US" altLang="en-US" dirty="0"/>
              <a:t>Local protocols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p:cNvSpPr>
            <a:spLocks noGrp="1"/>
          </p:cNvSpPr>
          <p:nvPr>
            <p:ph type="body" idx="1"/>
          </p:nvPr>
        </p:nvSpPr>
        <p:spPr/>
        <p:txBody>
          <a:bodyPr rIns="228600"/>
          <a:lstStyle/>
          <a:p>
            <a:pPr>
              <a:spcBef>
                <a:spcPct val="35000"/>
              </a:spcBef>
            </a:pPr>
            <a:r>
              <a:rPr lang="en-US" altLang="en-US" dirty="0"/>
              <a:t>Provides detail about the chief complaint and the patient</a:t>
            </a:r>
            <a:r>
              <a:rPr lang="ja-JP" altLang="en-US"/>
              <a:t>’</a:t>
            </a:r>
            <a:r>
              <a:rPr lang="en-US" altLang="ja-JP" dirty="0"/>
              <a:t>s signs and symptoms</a:t>
            </a:r>
          </a:p>
          <a:p>
            <a:pPr>
              <a:spcBef>
                <a:spcPct val="35000"/>
              </a:spcBef>
            </a:pPr>
            <a:r>
              <a:rPr lang="en-US" altLang="en-US" dirty="0"/>
              <a:t>Includes demographic information:</a:t>
            </a:r>
          </a:p>
          <a:p>
            <a:pPr lvl="1">
              <a:spcBef>
                <a:spcPct val="35000"/>
              </a:spcBef>
            </a:pPr>
            <a:r>
              <a:rPr lang="en-US" altLang="en-US" dirty="0"/>
              <a:t>Date of the incident</a:t>
            </a:r>
          </a:p>
          <a:p>
            <a:pPr lvl="1">
              <a:spcBef>
                <a:spcPct val="35000"/>
              </a:spcBef>
            </a:pPr>
            <a:r>
              <a:rPr lang="en-US" altLang="en-US" dirty="0"/>
              <a:t>Patient</a:t>
            </a:r>
            <a:r>
              <a:rPr lang="ja-JP" altLang="en-US"/>
              <a:t>’</a:t>
            </a:r>
            <a:r>
              <a:rPr lang="en-US" altLang="ja-JP" dirty="0"/>
              <a:t>s age, gender, race, past medical history, and current health status</a:t>
            </a:r>
            <a:endParaRPr lang="en-US" altLang="en-US" dirty="0"/>
          </a:p>
        </p:txBody>
      </p:sp>
      <p:sp>
        <p:nvSpPr>
          <p:cNvPr id="2" name="Title 1"/>
          <p:cNvSpPr>
            <a:spLocks noGrp="1"/>
          </p:cNvSpPr>
          <p:nvPr>
            <p:ph type="title"/>
          </p:nvPr>
        </p:nvSpPr>
        <p:spPr/>
        <p:txBody>
          <a:bodyPr/>
          <a:lstStyle/>
          <a:p>
            <a:r>
              <a:rPr lang="en-US" dirty="0"/>
              <a:t>History Taking </a:t>
            </a:r>
            <a:r>
              <a:rPr lang="en-US" sz="2000" b="0" dirty="0"/>
              <a:t>(1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type="body" idx="1"/>
          </p:nvPr>
        </p:nvSpPr>
        <p:spPr>
          <a:xfrm>
            <a:off x="925830" y="1490870"/>
            <a:ext cx="9653270" cy="4699047"/>
          </a:xfrm>
        </p:spPr>
        <p:txBody>
          <a:bodyPr rIns="228600"/>
          <a:lstStyle/>
          <a:p>
            <a:pPr>
              <a:spcBef>
                <a:spcPct val="35000"/>
              </a:spcBef>
            </a:pPr>
            <a:r>
              <a:rPr lang="en-US" altLang="en-US" dirty="0"/>
              <a:t>Investigate the chief complaint.</a:t>
            </a:r>
          </a:p>
          <a:p>
            <a:pPr lvl="1">
              <a:spcBef>
                <a:spcPct val="35000"/>
              </a:spcBef>
            </a:pPr>
            <a:r>
              <a:rPr lang="en-US" altLang="en-US" dirty="0"/>
              <a:t>Make introductions, make the patient feel comfortable, and obtain permission to treat.</a:t>
            </a:r>
          </a:p>
          <a:p>
            <a:pPr lvl="1">
              <a:spcBef>
                <a:spcPct val="35000"/>
              </a:spcBef>
            </a:pPr>
            <a:r>
              <a:rPr lang="en-US" altLang="en-US" dirty="0"/>
              <a:t>Ask a few simple and direct questions.</a:t>
            </a:r>
          </a:p>
          <a:p>
            <a:pPr lvl="1">
              <a:spcBef>
                <a:spcPct val="35000"/>
              </a:spcBef>
            </a:pPr>
            <a:r>
              <a:rPr lang="en-US" altLang="en-US" dirty="0"/>
              <a:t>Refer to the patient as Mr., Ms., or Mrs., using the patient</a:t>
            </a:r>
            <a:r>
              <a:rPr lang="ja-JP" altLang="en-US" dirty="0"/>
              <a:t>’</a:t>
            </a:r>
            <a:r>
              <a:rPr lang="en-US" altLang="ja-JP" dirty="0"/>
              <a:t>s last name.</a:t>
            </a:r>
          </a:p>
          <a:p>
            <a:pPr lvl="1">
              <a:spcBef>
                <a:spcPct val="35000"/>
              </a:spcBef>
            </a:pPr>
            <a:r>
              <a:rPr lang="en-US" altLang="en-US" dirty="0"/>
              <a:t>Ask open-ended questions.</a:t>
            </a:r>
          </a:p>
        </p:txBody>
      </p:sp>
      <p:sp>
        <p:nvSpPr>
          <p:cNvPr id="2" name="Title 1"/>
          <p:cNvSpPr>
            <a:spLocks noGrp="1"/>
          </p:cNvSpPr>
          <p:nvPr>
            <p:ph type="title"/>
          </p:nvPr>
        </p:nvSpPr>
        <p:spPr/>
        <p:txBody>
          <a:bodyPr/>
          <a:lstStyle/>
          <a:p>
            <a:r>
              <a:rPr lang="en-US" dirty="0"/>
              <a:t>History Taking </a:t>
            </a:r>
            <a:r>
              <a:rPr lang="en-US" sz="2000" b="0" dirty="0"/>
              <a:t>(2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type="body" idx="1"/>
          </p:nvPr>
        </p:nvSpPr>
        <p:spPr/>
        <p:txBody>
          <a:bodyPr rIns="228600"/>
          <a:lstStyle/>
          <a:p>
            <a:pPr>
              <a:spcBef>
                <a:spcPct val="35000"/>
              </a:spcBef>
            </a:pPr>
            <a:r>
              <a:rPr lang="en-US" altLang="en-US" dirty="0"/>
              <a:t>If the patient is unresponsive, patient information and clues about the incident may be obtained from:</a:t>
            </a:r>
          </a:p>
          <a:p>
            <a:pPr lvl="1">
              <a:spcBef>
                <a:spcPct val="35000"/>
              </a:spcBef>
            </a:pPr>
            <a:r>
              <a:rPr lang="en-US" altLang="en-US" dirty="0"/>
              <a:t>Family members present</a:t>
            </a:r>
          </a:p>
          <a:p>
            <a:pPr lvl="1">
              <a:spcBef>
                <a:spcPct val="35000"/>
              </a:spcBef>
            </a:pPr>
            <a:r>
              <a:rPr lang="en-US" altLang="en-US" dirty="0"/>
              <a:t>A person who may have witnessed the situation</a:t>
            </a:r>
          </a:p>
          <a:p>
            <a:pPr lvl="1">
              <a:spcBef>
                <a:spcPct val="35000"/>
              </a:spcBef>
            </a:pPr>
            <a:r>
              <a:rPr lang="en-US" altLang="en-US" dirty="0"/>
              <a:t>Bystanders</a:t>
            </a:r>
          </a:p>
          <a:p>
            <a:pPr lvl="1">
              <a:spcBef>
                <a:spcPct val="35000"/>
              </a:spcBef>
            </a:pPr>
            <a:r>
              <a:rPr lang="en-US" altLang="en-US" dirty="0"/>
              <a:t>Medical alert jewelry</a:t>
            </a:r>
          </a:p>
          <a:p>
            <a:pPr lvl="1">
              <a:spcBef>
                <a:spcPct val="35000"/>
              </a:spcBef>
            </a:pPr>
            <a:r>
              <a:rPr lang="en-US" altLang="en-US" dirty="0"/>
              <a:t>Other patient medical history documentation</a:t>
            </a:r>
          </a:p>
        </p:txBody>
      </p:sp>
      <p:sp>
        <p:nvSpPr>
          <p:cNvPr id="2" name="Title 1"/>
          <p:cNvSpPr>
            <a:spLocks noGrp="1"/>
          </p:cNvSpPr>
          <p:nvPr>
            <p:ph type="title"/>
          </p:nvPr>
        </p:nvSpPr>
        <p:spPr/>
        <p:txBody>
          <a:bodyPr/>
          <a:lstStyle/>
          <a:p>
            <a:r>
              <a:rPr lang="en-US" dirty="0"/>
              <a:t>History Taking </a:t>
            </a:r>
            <a:r>
              <a:rPr lang="en-US" sz="2000" b="0" dirty="0"/>
              <a:t>(3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History Taking </a:t>
            </a:r>
            <a:r>
              <a:rPr lang="en-US" sz="2000" b="0" dirty="0">
                <a:cs typeface="+mj-cs"/>
              </a:rPr>
              <a:t>(4 of 4)</a:t>
            </a:r>
            <a:endParaRPr lang="en-US" sz="2000" dirty="0">
              <a:cs typeface="+mj-cs"/>
            </a:endParaRPr>
          </a:p>
        </p:txBody>
      </p:sp>
      <p:sp>
        <p:nvSpPr>
          <p:cNvPr id="79875" name="Content Placeholder 2"/>
          <p:cNvSpPr>
            <a:spLocks noGrp="1"/>
          </p:cNvSpPr>
          <p:nvPr>
            <p:ph idx="1"/>
          </p:nvPr>
        </p:nvSpPr>
        <p:spPr/>
        <p:txBody>
          <a:bodyPr/>
          <a:lstStyle/>
          <a:p>
            <a:r>
              <a:rPr lang="en-US" altLang="en-US" dirty="0"/>
              <a:t>Use the OPQRST mnemonic to assess symptoms.</a:t>
            </a:r>
          </a:p>
          <a:p>
            <a:pPr lvl="1"/>
            <a:r>
              <a:rPr lang="en-US" altLang="en-US" dirty="0"/>
              <a:t>Onset</a:t>
            </a:r>
          </a:p>
          <a:p>
            <a:pPr lvl="1"/>
            <a:r>
              <a:rPr lang="en-US" altLang="en-US" dirty="0"/>
              <a:t>Provocation or palliation</a:t>
            </a:r>
          </a:p>
          <a:p>
            <a:pPr lvl="1"/>
            <a:r>
              <a:rPr lang="en-US" altLang="en-US" dirty="0"/>
              <a:t>Quality</a:t>
            </a:r>
          </a:p>
          <a:p>
            <a:pPr lvl="1"/>
            <a:r>
              <a:rPr lang="en-US" altLang="en-US" dirty="0"/>
              <a:t>Region/radiation</a:t>
            </a:r>
          </a:p>
          <a:p>
            <a:pPr lvl="1"/>
            <a:r>
              <a:rPr lang="en-US" altLang="en-US" dirty="0"/>
              <a:t>Severity</a:t>
            </a:r>
          </a:p>
          <a:p>
            <a:pPr lvl="1"/>
            <a:r>
              <a:rPr lang="en-US" altLang="en-US" dirty="0"/>
              <a:t>Timing</a:t>
            </a:r>
          </a:p>
          <a:p>
            <a:r>
              <a:rPr lang="en-US" altLang="en-US" dirty="0"/>
              <a:t>Identify pertinent negatives.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a:lnSpc>
                <a:spcPct val="85000"/>
              </a:lnSpc>
              <a:defRPr/>
            </a:pPr>
            <a:r>
              <a:rPr lang="en-US" dirty="0">
                <a:cs typeface="+mj-cs"/>
              </a:rPr>
              <a:t>Obtain a SAMPLE History</a:t>
            </a:r>
            <a:endParaRPr lang="en-US" sz="2800" b="0" dirty="0">
              <a:cs typeface="+mj-cs"/>
            </a:endParaRPr>
          </a:p>
        </p:txBody>
      </p:sp>
      <p:sp>
        <p:nvSpPr>
          <p:cNvPr id="80899" name="Content Placeholder 2"/>
          <p:cNvSpPr>
            <a:spLocks noGrp="1"/>
          </p:cNvSpPr>
          <p:nvPr>
            <p:ph type="body" idx="1"/>
          </p:nvPr>
        </p:nvSpPr>
        <p:spPr/>
        <p:txBody>
          <a:bodyPr rIns="228600"/>
          <a:lstStyle/>
          <a:p>
            <a:pPr>
              <a:spcBef>
                <a:spcPct val="35000"/>
              </a:spcBef>
            </a:pPr>
            <a:r>
              <a:rPr lang="en-US" altLang="en-US" dirty="0"/>
              <a:t>Use the mnemonic SAMPLE to obtain the following information:</a:t>
            </a:r>
          </a:p>
          <a:p>
            <a:pPr lvl="1">
              <a:spcBef>
                <a:spcPct val="35000"/>
              </a:spcBef>
            </a:pPr>
            <a:r>
              <a:rPr lang="en-US" altLang="en-US" b="1" dirty="0"/>
              <a:t>S</a:t>
            </a:r>
            <a:r>
              <a:rPr lang="en-US" altLang="en-US" dirty="0"/>
              <a:t>igns and symptoms</a:t>
            </a:r>
          </a:p>
          <a:p>
            <a:pPr lvl="1">
              <a:spcBef>
                <a:spcPct val="35000"/>
              </a:spcBef>
            </a:pPr>
            <a:r>
              <a:rPr lang="en-US" altLang="en-US" b="1" dirty="0"/>
              <a:t>A</a:t>
            </a:r>
            <a:r>
              <a:rPr lang="en-US" altLang="en-US" dirty="0"/>
              <a:t>llergies</a:t>
            </a:r>
          </a:p>
          <a:p>
            <a:pPr lvl="1">
              <a:spcBef>
                <a:spcPct val="35000"/>
              </a:spcBef>
            </a:pPr>
            <a:r>
              <a:rPr lang="en-US" altLang="en-US" b="1" dirty="0"/>
              <a:t>M</a:t>
            </a:r>
            <a:r>
              <a:rPr lang="en-US" altLang="en-US" dirty="0"/>
              <a:t>edications</a:t>
            </a:r>
          </a:p>
          <a:p>
            <a:pPr lvl="1">
              <a:spcBef>
                <a:spcPct val="35000"/>
              </a:spcBef>
            </a:pPr>
            <a:r>
              <a:rPr lang="en-US" altLang="en-US" b="1" dirty="0"/>
              <a:t>P</a:t>
            </a:r>
            <a:r>
              <a:rPr lang="en-US" altLang="en-US" dirty="0"/>
              <a:t>ertinent past medical history</a:t>
            </a:r>
          </a:p>
          <a:p>
            <a:pPr lvl="1">
              <a:spcBef>
                <a:spcPct val="35000"/>
              </a:spcBef>
            </a:pPr>
            <a:r>
              <a:rPr lang="en-US" altLang="en-US" b="1" dirty="0"/>
              <a:t>L</a:t>
            </a:r>
            <a:r>
              <a:rPr lang="en-US" altLang="en-US" dirty="0"/>
              <a:t>ast oral intake</a:t>
            </a:r>
          </a:p>
          <a:p>
            <a:pPr lvl="1">
              <a:spcBef>
                <a:spcPct val="35000"/>
              </a:spcBef>
            </a:pPr>
            <a:r>
              <a:rPr lang="en-US" altLang="en-US" b="1" dirty="0"/>
              <a:t>E</a:t>
            </a:r>
            <a:r>
              <a:rPr lang="en-US" altLang="en-US" dirty="0"/>
              <a:t>vents leading up to the injury/illness</a:t>
            </a:r>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Critical Thinking in Assessment</a:t>
            </a:r>
          </a:p>
        </p:txBody>
      </p:sp>
      <p:sp>
        <p:nvSpPr>
          <p:cNvPr id="81923" name="Content Placeholder 2"/>
          <p:cNvSpPr>
            <a:spLocks noGrp="1"/>
          </p:cNvSpPr>
          <p:nvPr>
            <p:ph idx="1"/>
          </p:nvPr>
        </p:nvSpPr>
        <p:spPr/>
        <p:txBody>
          <a:bodyPr/>
          <a:lstStyle/>
          <a:p>
            <a:r>
              <a:rPr lang="en-US" altLang="en-US" dirty="0"/>
              <a:t>Gathering</a:t>
            </a:r>
          </a:p>
          <a:p>
            <a:pPr lvl="1"/>
            <a:r>
              <a:rPr lang="en-US" altLang="en-US" dirty="0"/>
              <a:t>Seeking facts</a:t>
            </a:r>
          </a:p>
          <a:p>
            <a:r>
              <a:rPr lang="en-US" altLang="en-US" dirty="0"/>
              <a:t>Evaluating</a:t>
            </a:r>
          </a:p>
          <a:p>
            <a:pPr lvl="1"/>
            <a:r>
              <a:rPr lang="en-US" altLang="en-US" dirty="0"/>
              <a:t>Considering what the information means</a:t>
            </a:r>
          </a:p>
          <a:p>
            <a:r>
              <a:rPr lang="en-US" altLang="en-US" dirty="0"/>
              <a:t>Synthesizing</a:t>
            </a:r>
          </a:p>
          <a:p>
            <a:pPr lvl="1"/>
            <a:r>
              <a:rPr lang="en-US" altLang="en-US" dirty="0"/>
              <a:t>Putting the information together to plan scene management and patient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p:txBody>
          <a:bodyPr/>
          <a:lstStyle/>
          <a:p>
            <a:r>
              <a:rPr lang="en-US" altLang="en-US" dirty="0"/>
              <a:t>Alcohol and drugs</a:t>
            </a:r>
          </a:p>
          <a:p>
            <a:pPr lvl="1">
              <a:spcBef>
                <a:spcPts val="900"/>
              </a:spcBef>
            </a:pPr>
            <a:r>
              <a:rPr lang="en-US" altLang="en-US" dirty="0"/>
              <a:t>Signs may be confusing, hidden, or disguised.</a:t>
            </a:r>
          </a:p>
          <a:p>
            <a:pPr lvl="1">
              <a:spcBef>
                <a:spcPts val="900"/>
              </a:spcBef>
            </a:pPr>
            <a:r>
              <a:rPr lang="en-US" altLang="en-US" dirty="0"/>
              <a:t>Patient may deny having any problems.</a:t>
            </a:r>
          </a:p>
          <a:p>
            <a:pPr lvl="1">
              <a:spcBef>
                <a:spcPts val="900"/>
              </a:spcBef>
            </a:pPr>
            <a:r>
              <a:rPr lang="en-US" altLang="en-US" dirty="0"/>
              <a:t>History gathered may be unreliable.</a:t>
            </a:r>
          </a:p>
          <a:p>
            <a:pPr lvl="1">
              <a:spcBef>
                <a:spcPts val="900"/>
              </a:spcBef>
            </a:pPr>
            <a:r>
              <a:rPr lang="en-US" altLang="en-US" dirty="0"/>
              <a:t>Do not judge the patient. </a:t>
            </a:r>
          </a:p>
          <a:p>
            <a:pPr lvl="1">
              <a:spcBef>
                <a:spcPts val="900"/>
              </a:spcBef>
            </a:pPr>
            <a:r>
              <a:rPr lang="en-US" altLang="en-US" dirty="0"/>
              <a:t>Be professional in your approach. </a:t>
            </a:r>
          </a:p>
        </p:txBody>
      </p:sp>
      <p:sp>
        <p:nvSpPr>
          <p:cNvPr id="5" name="Title 1"/>
          <p:cNvSpPr>
            <a:spLocks noGrp="1"/>
          </p:cNvSpPr>
          <p:nvPr>
            <p:ph type="title"/>
          </p:nvPr>
        </p:nvSpPr>
        <p:spPr/>
        <p:txBody>
          <a:bodyPr/>
          <a:lstStyle/>
          <a:p>
            <a:pPr>
              <a:lnSpc>
                <a:spcPct val="85000"/>
              </a:lnSpc>
              <a:defRPr/>
            </a:pPr>
            <a:r>
              <a:rPr lang="en-US" dirty="0">
                <a:cs typeface="+mj-cs"/>
              </a:rPr>
              <a:t>Taking History on Sensitive Topics </a:t>
            </a:r>
            <a:r>
              <a:rPr lang="en-US" sz="2000" b="0" dirty="0">
                <a:cs typeface="+mj-cs"/>
              </a:rPr>
              <a:t>(1 of 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type="body" idx="1"/>
          </p:nvPr>
        </p:nvSpPr>
        <p:spPr/>
        <p:txBody>
          <a:bodyPr rIns="228600"/>
          <a:lstStyle/>
          <a:p>
            <a:pPr marL="0" indent="0">
              <a:spcBef>
                <a:spcPct val="35000"/>
              </a:spcBef>
              <a:buNone/>
            </a:pPr>
            <a:r>
              <a:rPr lang="en-US" altLang="en-US" b="1" dirty="0"/>
              <a:t>Secondary Assessment</a:t>
            </a:r>
          </a:p>
          <a:p>
            <a:pPr eaLnBrk="1" hangingPunct="1">
              <a:spcBef>
                <a:spcPct val="35000"/>
              </a:spcBef>
            </a:pPr>
            <a:r>
              <a:rPr lang="en-US" altLang="en-US" dirty="0"/>
              <a:t>Performing a rapid full-body scan</a:t>
            </a:r>
          </a:p>
          <a:p>
            <a:pPr eaLnBrk="1" hangingPunct="1">
              <a:spcBef>
                <a:spcPct val="35000"/>
              </a:spcBef>
            </a:pPr>
            <a:r>
              <a:rPr lang="en-US" altLang="en-US" dirty="0"/>
              <a:t>Focused assessment of pain</a:t>
            </a:r>
          </a:p>
          <a:p>
            <a:pPr eaLnBrk="1" hangingPunct="1">
              <a:spcBef>
                <a:spcPct val="35000"/>
              </a:spcBef>
            </a:pPr>
            <a:r>
              <a:rPr lang="en-US" altLang="en-US" dirty="0"/>
              <a:t>Assessment of vital signs</a:t>
            </a:r>
          </a:p>
          <a:p>
            <a:pPr eaLnBrk="1" hangingPunct="1">
              <a:spcBef>
                <a:spcPct val="35000"/>
              </a:spcBef>
            </a:pPr>
            <a:r>
              <a:rPr lang="en-US" altLang="en-US" dirty="0"/>
              <a:t>Techniques of physical examination</a:t>
            </a:r>
          </a:p>
          <a:p>
            <a:pPr lvl="1" eaLnBrk="1" hangingPunct="1">
              <a:spcBef>
                <a:spcPct val="35000"/>
              </a:spcBef>
            </a:pPr>
            <a:r>
              <a:rPr lang="en-US" altLang="en-US" dirty="0"/>
              <a:t>Respiratory system</a:t>
            </a:r>
          </a:p>
          <a:p>
            <a:pPr lvl="2" eaLnBrk="1" hangingPunct="1"/>
            <a:r>
              <a:rPr lang="en-US" altLang="en-US" sz="2000" dirty="0"/>
              <a:t>Presence of breath sounds</a:t>
            </a:r>
          </a:p>
        </p:txBody>
      </p:sp>
      <p:sp>
        <p:nvSpPr>
          <p:cNvPr id="2" name="Title 1"/>
          <p:cNvSpPr>
            <a:spLocks noGrp="1"/>
          </p:cNvSpPr>
          <p:nvPr>
            <p:ph type="title"/>
          </p:nvPr>
        </p:nvSpPr>
        <p:spPr/>
        <p:txBody>
          <a:bodyPr/>
          <a:lstStyle/>
          <a:p>
            <a:r>
              <a:rPr lang="en-US" altLang="en-US" dirty="0"/>
              <a:t>National EMS Education Standard Competencies </a:t>
            </a:r>
            <a:r>
              <a:rPr lang="en-US" altLang="en-US" sz="2000" b="0" dirty="0"/>
              <a:t>(7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a:lnSpc>
                <a:spcPct val="85000"/>
              </a:lnSpc>
              <a:defRPr/>
            </a:pPr>
            <a:r>
              <a:rPr lang="en-US" dirty="0">
                <a:cs typeface="+mj-cs"/>
              </a:rPr>
              <a:t>Taking History on Sensitive Topics </a:t>
            </a:r>
            <a:r>
              <a:rPr lang="en-US" sz="2000" b="0" dirty="0">
                <a:cs typeface="+mj-cs"/>
              </a:rPr>
              <a:t>(2 of 3)</a:t>
            </a:r>
          </a:p>
        </p:txBody>
      </p:sp>
      <p:sp>
        <p:nvSpPr>
          <p:cNvPr id="83971" name="Content Placeholder 2"/>
          <p:cNvSpPr>
            <a:spLocks noGrp="1"/>
          </p:cNvSpPr>
          <p:nvPr>
            <p:ph type="body" idx="1"/>
          </p:nvPr>
        </p:nvSpPr>
        <p:spPr/>
        <p:txBody>
          <a:bodyPr rIns="228600"/>
          <a:lstStyle/>
          <a:p>
            <a:pPr>
              <a:spcBef>
                <a:spcPct val="35000"/>
              </a:spcBef>
            </a:pPr>
            <a:r>
              <a:rPr lang="en-US" altLang="en-US" dirty="0"/>
              <a:t>Physical abuse or violence</a:t>
            </a:r>
          </a:p>
          <a:p>
            <a:pPr lvl="1">
              <a:spcBef>
                <a:spcPct val="35000"/>
              </a:spcBef>
            </a:pPr>
            <a:r>
              <a:rPr lang="en-US" altLang="en-US" dirty="0"/>
              <a:t>Report all physical abuse or domestic violence to the appropriate authorities.</a:t>
            </a:r>
          </a:p>
          <a:p>
            <a:pPr lvl="1">
              <a:spcBef>
                <a:spcPct val="35000"/>
              </a:spcBef>
            </a:pPr>
            <a:r>
              <a:rPr lang="en-US" altLang="en-US" dirty="0"/>
              <a:t>Follow local protocols.</a:t>
            </a:r>
          </a:p>
          <a:p>
            <a:pPr lvl="1">
              <a:spcBef>
                <a:spcPct val="35000"/>
              </a:spcBef>
            </a:pPr>
            <a:r>
              <a:rPr lang="en-US" altLang="en-US" dirty="0"/>
              <a:t>Do not accuse; instead, immediately involve law enforcement.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a:lnSpc>
                <a:spcPct val="85000"/>
              </a:lnSpc>
              <a:defRPr/>
            </a:pPr>
            <a:r>
              <a:rPr lang="en-US" dirty="0">
                <a:cs typeface="+mj-cs"/>
              </a:rPr>
              <a:t>Taking History on Sensitive Topics </a:t>
            </a:r>
            <a:r>
              <a:rPr lang="en-US" sz="2000" b="0" dirty="0">
                <a:cs typeface="+mj-cs"/>
              </a:rPr>
              <a:t>(3 of 3)</a:t>
            </a:r>
          </a:p>
        </p:txBody>
      </p:sp>
      <p:sp>
        <p:nvSpPr>
          <p:cNvPr id="84995" name="Content Placeholder 2"/>
          <p:cNvSpPr>
            <a:spLocks noGrp="1"/>
          </p:cNvSpPr>
          <p:nvPr>
            <p:ph type="body" idx="1"/>
          </p:nvPr>
        </p:nvSpPr>
        <p:spPr/>
        <p:txBody>
          <a:bodyPr rIns="228600"/>
          <a:lstStyle/>
          <a:p>
            <a:pPr>
              <a:spcBef>
                <a:spcPct val="35000"/>
              </a:spcBef>
            </a:pPr>
            <a:r>
              <a:rPr lang="en-US" altLang="en-US" dirty="0"/>
              <a:t>Sexual history</a:t>
            </a:r>
          </a:p>
          <a:p>
            <a:pPr lvl="1">
              <a:spcBef>
                <a:spcPct val="35000"/>
              </a:spcBef>
            </a:pPr>
            <a:r>
              <a:rPr lang="en-US" altLang="en-US" dirty="0"/>
              <a:t>Consider all female patients of childbearing age who report lower abdominal pain to be pregnant.</a:t>
            </a:r>
          </a:p>
          <a:p>
            <a:pPr lvl="1">
              <a:spcBef>
                <a:spcPct val="35000"/>
              </a:spcBef>
            </a:pPr>
            <a:r>
              <a:rPr lang="en-US" altLang="en-US" dirty="0"/>
              <a:t>Ask about the patient’s last menstrual period.</a:t>
            </a:r>
          </a:p>
          <a:p>
            <a:pPr lvl="1">
              <a:spcBef>
                <a:spcPct val="35000"/>
              </a:spcBef>
            </a:pPr>
            <a:r>
              <a:rPr lang="en-US" altLang="en-US" dirty="0"/>
              <a:t>Inquire about urinary symptoms with male patients.</a:t>
            </a:r>
          </a:p>
          <a:p>
            <a:pPr lvl="1">
              <a:spcBef>
                <a:spcPct val="35000"/>
              </a:spcBef>
            </a:pPr>
            <a:r>
              <a:rPr lang="en-US" altLang="en-US" dirty="0"/>
              <a:t>When appropriate, ask all patients about the potential for sexually transmitted diseases.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(1 of 14)</a:t>
            </a:r>
          </a:p>
        </p:txBody>
      </p:sp>
      <p:sp>
        <p:nvSpPr>
          <p:cNvPr id="86019" name="Content Placeholder 2"/>
          <p:cNvSpPr>
            <a:spLocks noGrp="1"/>
          </p:cNvSpPr>
          <p:nvPr>
            <p:ph type="body" idx="1"/>
          </p:nvPr>
        </p:nvSpPr>
        <p:spPr/>
        <p:txBody>
          <a:bodyPr rIns="228600"/>
          <a:lstStyle/>
          <a:p>
            <a:pPr>
              <a:spcBef>
                <a:spcPct val="35000"/>
              </a:spcBef>
            </a:pPr>
            <a:r>
              <a:rPr lang="en-US" altLang="en-US" dirty="0"/>
              <a:t>Silence</a:t>
            </a:r>
          </a:p>
          <a:p>
            <a:pPr lvl="1">
              <a:spcBef>
                <a:spcPct val="35000"/>
              </a:spcBef>
            </a:pPr>
            <a:r>
              <a:rPr lang="en-US" altLang="en-US" dirty="0"/>
              <a:t>Patience is extremely important.</a:t>
            </a:r>
          </a:p>
          <a:p>
            <a:pPr lvl="1">
              <a:spcBef>
                <a:spcPct val="35000"/>
              </a:spcBef>
            </a:pPr>
            <a:r>
              <a:rPr lang="en-US" altLang="en-US" dirty="0"/>
              <a:t>Use a closed-ended question that requires a simple yes or no answer.</a:t>
            </a:r>
          </a:p>
          <a:p>
            <a:pPr lvl="1">
              <a:spcBef>
                <a:spcPct val="35000"/>
              </a:spcBef>
            </a:pPr>
            <a:r>
              <a:rPr lang="en-US" altLang="en-US" dirty="0"/>
              <a:t>Consider whether the silence is a clue to the patient</a:t>
            </a:r>
            <a:r>
              <a:rPr lang="ja-JP" altLang="en-US" dirty="0"/>
              <a:t>’</a:t>
            </a:r>
            <a:r>
              <a:rPr lang="en-US" altLang="ja-JP" dirty="0"/>
              <a:t>s chief complaint.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(2 of 14)</a:t>
            </a:r>
          </a:p>
        </p:txBody>
      </p:sp>
      <p:sp>
        <p:nvSpPr>
          <p:cNvPr id="87043" name="Rectangle 3"/>
          <p:cNvSpPr>
            <a:spLocks noGrp="1" noChangeArrowheads="1"/>
          </p:cNvSpPr>
          <p:nvPr>
            <p:ph type="body" idx="1"/>
          </p:nvPr>
        </p:nvSpPr>
        <p:spPr/>
        <p:txBody>
          <a:bodyPr rIns="228600"/>
          <a:lstStyle/>
          <a:p>
            <a:pPr>
              <a:spcBef>
                <a:spcPct val="35000"/>
              </a:spcBef>
            </a:pPr>
            <a:r>
              <a:rPr lang="en-US" altLang="en-US" dirty="0"/>
              <a:t>Overly talkative</a:t>
            </a:r>
          </a:p>
          <a:p>
            <a:pPr lvl="1">
              <a:spcBef>
                <a:spcPct val="35000"/>
              </a:spcBef>
            </a:pPr>
            <a:r>
              <a:rPr lang="en-US" altLang="en-US" dirty="0"/>
              <a:t>Reasons why a patient may be overly talkative:</a:t>
            </a:r>
          </a:p>
          <a:p>
            <a:pPr lvl="2">
              <a:spcBef>
                <a:spcPts val="900"/>
              </a:spcBef>
            </a:pPr>
            <a:r>
              <a:rPr lang="en-US" altLang="en-US" sz="2000" dirty="0"/>
              <a:t>Excessive caffeine consumption</a:t>
            </a:r>
          </a:p>
          <a:p>
            <a:pPr lvl="2">
              <a:spcBef>
                <a:spcPts val="900"/>
              </a:spcBef>
            </a:pPr>
            <a:r>
              <a:rPr lang="en-US" altLang="en-US" sz="2000" dirty="0"/>
              <a:t>Nervousness</a:t>
            </a:r>
          </a:p>
          <a:p>
            <a:pPr lvl="2">
              <a:spcBef>
                <a:spcPts val="900"/>
              </a:spcBef>
            </a:pPr>
            <a:r>
              <a:rPr lang="en-US" altLang="en-US" sz="2000" dirty="0"/>
              <a:t>Ingestion of cocaine, crack, or methamphetamines</a:t>
            </a:r>
          </a:p>
          <a:p>
            <a:pPr lvl="2">
              <a:spcBef>
                <a:spcPts val="900"/>
              </a:spcBef>
            </a:pPr>
            <a:r>
              <a:rPr lang="en-US" altLang="en-US" sz="2000" dirty="0"/>
              <a:t>Underlying psychological issue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(3 of 14)</a:t>
            </a:r>
          </a:p>
        </p:txBody>
      </p:sp>
      <p:sp>
        <p:nvSpPr>
          <p:cNvPr id="88067" name="Rectangle 3"/>
          <p:cNvSpPr>
            <a:spLocks noGrp="1" noChangeArrowheads="1"/>
          </p:cNvSpPr>
          <p:nvPr>
            <p:ph type="body" idx="1"/>
          </p:nvPr>
        </p:nvSpPr>
        <p:spPr/>
        <p:txBody>
          <a:bodyPr rIns="228600"/>
          <a:lstStyle/>
          <a:p>
            <a:pPr>
              <a:spcBef>
                <a:spcPct val="35000"/>
              </a:spcBef>
            </a:pPr>
            <a:r>
              <a:rPr lang="en-US" altLang="en-US" dirty="0"/>
              <a:t>Multiple symptoms</a:t>
            </a:r>
          </a:p>
          <a:p>
            <a:pPr lvl="1">
              <a:spcBef>
                <a:spcPct val="35000"/>
              </a:spcBef>
            </a:pPr>
            <a:r>
              <a:rPr lang="en-US" altLang="en-US" dirty="0"/>
              <a:t>Prioritize the patient</a:t>
            </a:r>
            <a:r>
              <a:rPr lang="ja-JP" altLang="en-US" dirty="0"/>
              <a:t>’</a:t>
            </a:r>
            <a:r>
              <a:rPr lang="en-US" altLang="ja-JP" dirty="0"/>
              <a:t>s complaints as you would in triage.</a:t>
            </a:r>
          </a:p>
          <a:p>
            <a:pPr lvl="1">
              <a:spcBef>
                <a:spcPct val="35000"/>
              </a:spcBef>
            </a:pPr>
            <a:r>
              <a:rPr lang="en-US" altLang="en-US" dirty="0"/>
              <a:t>Start with the most serious and end with the least serious.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(4 of 14)</a:t>
            </a:r>
          </a:p>
        </p:txBody>
      </p:sp>
      <p:sp>
        <p:nvSpPr>
          <p:cNvPr id="89091" name="Rectangle 3"/>
          <p:cNvSpPr>
            <a:spLocks noGrp="1" noChangeArrowheads="1"/>
          </p:cNvSpPr>
          <p:nvPr>
            <p:ph type="body" idx="1"/>
          </p:nvPr>
        </p:nvSpPr>
        <p:spPr/>
        <p:txBody>
          <a:bodyPr rIns="228600"/>
          <a:lstStyle/>
          <a:p>
            <a:pPr>
              <a:spcBef>
                <a:spcPct val="35000"/>
              </a:spcBef>
            </a:pPr>
            <a:r>
              <a:rPr lang="en-US" altLang="en-US" dirty="0"/>
              <a:t>Anxiety</a:t>
            </a:r>
          </a:p>
          <a:p>
            <a:pPr lvl="1">
              <a:spcBef>
                <a:spcPct val="35000"/>
              </a:spcBef>
            </a:pPr>
            <a:r>
              <a:rPr lang="en-US" altLang="en-US" dirty="0"/>
              <a:t>Some anxious patients show signs of psychological shock:</a:t>
            </a:r>
          </a:p>
          <a:p>
            <a:pPr lvl="2">
              <a:spcBef>
                <a:spcPts val="900"/>
              </a:spcBef>
            </a:pPr>
            <a:r>
              <a:rPr lang="en-US" altLang="en-US" sz="2000" dirty="0"/>
              <a:t>Pallor</a:t>
            </a:r>
          </a:p>
          <a:p>
            <a:pPr lvl="2">
              <a:spcBef>
                <a:spcPts val="900"/>
              </a:spcBef>
            </a:pPr>
            <a:r>
              <a:rPr lang="en-US" altLang="en-US" sz="2000" dirty="0"/>
              <a:t>Diaphoresis</a:t>
            </a:r>
          </a:p>
          <a:p>
            <a:pPr lvl="2">
              <a:spcBef>
                <a:spcPts val="900"/>
              </a:spcBef>
            </a:pPr>
            <a:r>
              <a:rPr lang="en-US" altLang="en-US" sz="2000" dirty="0"/>
              <a:t>Shortness of breath</a:t>
            </a:r>
          </a:p>
          <a:p>
            <a:pPr lvl="2">
              <a:spcBef>
                <a:spcPts val="900"/>
              </a:spcBef>
            </a:pPr>
            <a:r>
              <a:rPr lang="en-US" altLang="en-US" sz="2000" dirty="0"/>
              <a:t>Numbness in the hands and feet</a:t>
            </a:r>
          </a:p>
          <a:p>
            <a:pPr lvl="2">
              <a:spcBef>
                <a:spcPts val="900"/>
              </a:spcBef>
            </a:pPr>
            <a:r>
              <a:rPr lang="en-US" altLang="en-US" sz="2000" dirty="0"/>
              <a:t>Dizziness or light-headedness</a:t>
            </a:r>
          </a:p>
          <a:p>
            <a:pPr lvl="2">
              <a:spcBef>
                <a:spcPts val="900"/>
              </a:spcBef>
            </a:pPr>
            <a:r>
              <a:rPr lang="en-US" altLang="en-US" sz="2000" dirty="0"/>
              <a:t>Loss of consciousness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(5 of 14)</a:t>
            </a:r>
          </a:p>
        </p:txBody>
      </p:sp>
      <p:sp>
        <p:nvSpPr>
          <p:cNvPr id="90115" name="Rectangle 3"/>
          <p:cNvSpPr>
            <a:spLocks noGrp="1" noChangeArrowheads="1"/>
          </p:cNvSpPr>
          <p:nvPr>
            <p:ph type="body" idx="1"/>
          </p:nvPr>
        </p:nvSpPr>
        <p:spPr/>
        <p:txBody>
          <a:bodyPr rIns="228600"/>
          <a:lstStyle/>
          <a:p>
            <a:pPr>
              <a:spcBef>
                <a:spcPct val="35000"/>
              </a:spcBef>
            </a:pPr>
            <a:r>
              <a:rPr lang="en-US" altLang="en-US" dirty="0"/>
              <a:t>Anger and hostility</a:t>
            </a:r>
          </a:p>
          <a:p>
            <a:pPr lvl="1">
              <a:spcBef>
                <a:spcPct val="35000"/>
              </a:spcBef>
            </a:pPr>
            <a:r>
              <a:rPr lang="en-US" altLang="en-US" dirty="0"/>
              <a:t>Friends, family, or bystanders may direct their anger and rage toward you.</a:t>
            </a:r>
          </a:p>
          <a:p>
            <a:pPr lvl="1">
              <a:spcBef>
                <a:spcPct val="35000"/>
              </a:spcBef>
            </a:pPr>
            <a:r>
              <a:rPr lang="en-US" altLang="en-US" dirty="0"/>
              <a:t>Remain calm, reassuring, and gentle.</a:t>
            </a:r>
          </a:p>
          <a:p>
            <a:pPr lvl="1">
              <a:spcBef>
                <a:spcPct val="35000"/>
              </a:spcBef>
            </a:pPr>
            <a:r>
              <a:rPr lang="en-US" altLang="en-US" dirty="0"/>
              <a:t>If the scene is not safe or secured, get it secured.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(6 of 14)</a:t>
            </a:r>
          </a:p>
        </p:txBody>
      </p:sp>
      <p:sp>
        <p:nvSpPr>
          <p:cNvPr id="91139" name="Content Placeholder 2"/>
          <p:cNvSpPr>
            <a:spLocks noGrp="1"/>
          </p:cNvSpPr>
          <p:nvPr>
            <p:ph type="body" idx="1"/>
          </p:nvPr>
        </p:nvSpPr>
        <p:spPr/>
        <p:txBody>
          <a:bodyPr rIns="228600"/>
          <a:lstStyle/>
          <a:p>
            <a:pPr>
              <a:spcBef>
                <a:spcPct val="35000"/>
              </a:spcBef>
            </a:pPr>
            <a:r>
              <a:rPr lang="en-US" altLang="en-US" dirty="0"/>
              <a:t>Intoxication</a:t>
            </a:r>
          </a:p>
          <a:p>
            <a:pPr lvl="1">
              <a:spcBef>
                <a:spcPct val="35000"/>
              </a:spcBef>
            </a:pPr>
            <a:r>
              <a:rPr lang="en-US" altLang="en-US" dirty="0"/>
              <a:t>Do not put an intoxicated patient in a position where he or she feels threatened.</a:t>
            </a:r>
          </a:p>
          <a:p>
            <a:pPr lvl="1">
              <a:spcBef>
                <a:spcPct val="35000"/>
              </a:spcBef>
            </a:pPr>
            <a:r>
              <a:rPr lang="en-US" altLang="en-US" dirty="0"/>
              <a:t>Potential for violence and a physical confrontation is high.</a:t>
            </a:r>
          </a:p>
          <a:p>
            <a:pPr lvl="1">
              <a:spcBef>
                <a:spcPct val="35000"/>
              </a:spcBef>
            </a:pPr>
            <a:r>
              <a:rPr lang="en-US" altLang="en-US" dirty="0"/>
              <a:t>Alcohol dulls a patient</a:t>
            </a:r>
            <a:r>
              <a:rPr lang="ja-JP" altLang="en-US"/>
              <a:t>’</a:t>
            </a:r>
            <a:r>
              <a:rPr lang="en-US" altLang="ja-JP" dirty="0"/>
              <a:t>s senses.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(7 of 14)</a:t>
            </a:r>
          </a:p>
        </p:txBody>
      </p:sp>
      <p:sp>
        <p:nvSpPr>
          <p:cNvPr id="92163" name="Rectangle 3"/>
          <p:cNvSpPr>
            <a:spLocks noGrp="1" noChangeArrowheads="1"/>
          </p:cNvSpPr>
          <p:nvPr>
            <p:ph type="body" idx="1"/>
          </p:nvPr>
        </p:nvSpPr>
        <p:spPr/>
        <p:txBody>
          <a:bodyPr rIns="228600"/>
          <a:lstStyle/>
          <a:p>
            <a:pPr>
              <a:spcBef>
                <a:spcPct val="35000"/>
              </a:spcBef>
            </a:pPr>
            <a:r>
              <a:rPr lang="en-US" altLang="en-US" dirty="0"/>
              <a:t>Crying</a:t>
            </a:r>
          </a:p>
          <a:p>
            <a:pPr lvl="1">
              <a:spcBef>
                <a:spcPct val="35000"/>
              </a:spcBef>
            </a:pPr>
            <a:r>
              <a:rPr lang="en-US" altLang="en-US" dirty="0"/>
              <a:t>A patient who cries may be sad, in pain, or emotionally overwhelmed.</a:t>
            </a:r>
          </a:p>
          <a:p>
            <a:pPr lvl="2">
              <a:spcBef>
                <a:spcPct val="35000"/>
              </a:spcBef>
            </a:pPr>
            <a:r>
              <a:rPr lang="en-US" altLang="en-US" sz="2000" dirty="0"/>
              <a:t>Remain calm.</a:t>
            </a:r>
          </a:p>
          <a:p>
            <a:pPr lvl="2">
              <a:spcBef>
                <a:spcPct val="35000"/>
              </a:spcBef>
            </a:pPr>
            <a:r>
              <a:rPr lang="en-US" altLang="en-US" sz="2000" dirty="0"/>
              <a:t>Be patient, reassuring, and confident.</a:t>
            </a:r>
          </a:p>
          <a:p>
            <a:pPr lvl="2">
              <a:spcBef>
                <a:spcPct val="35000"/>
              </a:spcBef>
            </a:pPr>
            <a:r>
              <a:rPr lang="en-US" altLang="en-US" sz="2000" dirty="0"/>
              <a:t>Maintain a soft voice.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(8 of 14)</a:t>
            </a:r>
          </a:p>
        </p:txBody>
      </p:sp>
      <p:sp>
        <p:nvSpPr>
          <p:cNvPr id="93187" name="Rectangle 3"/>
          <p:cNvSpPr>
            <a:spLocks noGrp="1" noChangeArrowheads="1"/>
          </p:cNvSpPr>
          <p:nvPr>
            <p:ph type="body" idx="1"/>
          </p:nvPr>
        </p:nvSpPr>
        <p:spPr/>
        <p:txBody>
          <a:bodyPr rIns="228600"/>
          <a:lstStyle/>
          <a:p>
            <a:pPr>
              <a:spcBef>
                <a:spcPct val="35000"/>
              </a:spcBef>
            </a:pPr>
            <a:r>
              <a:rPr lang="en-US" altLang="en-US" dirty="0"/>
              <a:t>Depression</a:t>
            </a:r>
          </a:p>
          <a:p>
            <a:pPr lvl="1">
              <a:spcBef>
                <a:spcPct val="35000"/>
              </a:spcBef>
            </a:pPr>
            <a:r>
              <a:rPr lang="en-US" altLang="en-US" dirty="0"/>
              <a:t>Among the leading causes of disability worldwide</a:t>
            </a:r>
          </a:p>
          <a:p>
            <a:pPr lvl="1">
              <a:spcBef>
                <a:spcPct val="35000"/>
              </a:spcBef>
            </a:pPr>
            <a:r>
              <a:rPr lang="en-US" altLang="en-US" dirty="0"/>
              <a:t>Symptoms include sadness, hopelessness, restlessness, irritability, sleeping and eating disorders, and a decreased energy level.</a:t>
            </a:r>
          </a:p>
          <a:p>
            <a:pPr lvl="1">
              <a:spcBef>
                <a:spcPct val="35000"/>
              </a:spcBef>
            </a:pPr>
            <a:r>
              <a:rPr lang="en-US" altLang="en-US" dirty="0"/>
              <a:t>Be a good listener.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type="body" idx="1"/>
          </p:nvPr>
        </p:nvSpPr>
        <p:spPr/>
        <p:txBody>
          <a:bodyPr rIns="228600"/>
          <a:lstStyle/>
          <a:p>
            <a:pPr marL="0" indent="0">
              <a:spcBef>
                <a:spcPct val="35000"/>
              </a:spcBef>
              <a:buNone/>
            </a:pPr>
            <a:r>
              <a:rPr lang="en-US" altLang="en-US" b="1" dirty="0"/>
              <a:t>Secondary Assessment (cont’d)</a:t>
            </a:r>
          </a:p>
          <a:p>
            <a:pPr eaLnBrk="1" hangingPunct="1">
              <a:spcBef>
                <a:spcPct val="35000"/>
              </a:spcBef>
            </a:pPr>
            <a:r>
              <a:rPr lang="en-US" altLang="en-US" dirty="0"/>
              <a:t>Techniques of physical examination (cont</a:t>
            </a:r>
            <a:r>
              <a:rPr lang="ja-JP" altLang="en-US" dirty="0"/>
              <a:t>’</a:t>
            </a:r>
            <a:r>
              <a:rPr lang="en-US" altLang="ja-JP" dirty="0"/>
              <a:t>d)</a:t>
            </a:r>
          </a:p>
          <a:p>
            <a:pPr lvl="1" eaLnBrk="1" hangingPunct="1">
              <a:spcBef>
                <a:spcPct val="35000"/>
              </a:spcBef>
            </a:pPr>
            <a:r>
              <a:rPr lang="en-US" altLang="en-US" dirty="0"/>
              <a:t>Cardiovascular system</a:t>
            </a:r>
          </a:p>
          <a:p>
            <a:pPr lvl="1" eaLnBrk="1" hangingPunct="1">
              <a:spcBef>
                <a:spcPct val="35000"/>
              </a:spcBef>
            </a:pPr>
            <a:r>
              <a:rPr lang="en-US" altLang="en-US" dirty="0"/>
              <a:t>Neurologic system</a:t>
            </a:r>
          </a:p>
          <a:p>
            <a:pPr lvl="1" eaLnBrk="1" hangingPunct="1">
              <a:spcBef>
                <a:spcPct val="35000"/>
              </a:spcBef>
            </a:pPr>
            <a:r>
              <a:rPr lang="en-US" altLang="en-US" dirty="0"/>
              <a:t>Musculoskeletal system</a:t>
            </a:r>
          </a:p>
          <a:p>
            <a:pPr lvl="1" eaLnBrk="1" hangingPunct="1">
              <a:spcBef>
                <a:spcPct val="35000"/>
              </a:spcBef>
            </a:pPr>
            <a:r>
              <a:rPr lang="en-US" altLang="en-US" dirty="0"/>
              <a:t>All anatomic regions</a:t>
            </a:r>
          </a:p>
        </p:txBody>
      </p:sp>
      <p:sp>
        <p:nvSpPr>
          <p:cNvPr id="2" name="Title 1"/>
          <p:cNvSpPr>
            <a:spLocks noGrp="1"/>
          </p:cNvSpPr>
          <p:nvPr>
            <p:ph type="title"/>
          </p:nvPr>
        </p:nvSpPr>
        <p:spPr/>
        <p:txBody>
          <a:bodyPr/>
          <a:lstStyle/>
          <a:p>
            <a:r>
              <a:rPr lang="en-US" altLang="en-US" dirty="0"/>
              <a:t>National EMS Education Standard Competencies </a:t>
            </a:r>
            <a:r>
              <a:rPr lang="en-US" altLang="en-US" sz="2000" b="0" dirty="0"/>
              <a:t>(8 of 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(9 of 14)</a:t>
            </a:r>
          </a:p>
        </p:txBody>
      </p:sp>
      <p:sp>
        <p:nvSpPr>
          <p:cNvPr id="94211" name="Rectangle 3"/>
          <p:cNvSpPr>
            <a:spLocks noGrp="1" noChangeArrowheads="1"/>
          </p:cNvSpPr>
          <p:nvPr>
            <p:ph type="body" idx="1"/>
          </p:nvPr>
        </p:nvSpPr>
        <p:spPr/>
        <p:txBody>
          <a:bodyPr rIns="228600"/>
          <a:lstStyle/>
          <a:p>
            <a:pPr>
              <a:spcBef>
                <a:spcPct val="35000"/>
              </a:spcBef>
            </a:pPr>
            <a:r>
              <a:rPr lang="en-US" altLang="en-US" dirty="0"/>
              <a:t>Confusing behavior or history</a:t>
            </a:r>
          </a:p>
          <a:p>
            <a:pPr lvl="1">
              <a:spcBef>
                <a:spcPct val="35000"/>
              </a:spcBef>
            </a:pPr>
            <a:r>
              <a:rPr lang="en-US" altLang="en-US" dirty="0"/>
              <a:t>Conditions such as hypoxia, stroke, diabetes, trauma, medications, and other drugs could alter a patient</a:t>
            </a:r>
            <a:r>
              <a:rPr lang="ja-JP" altLang="en-US" dirty="0"/>
              <a:t>’</a:t>
            </a:r>
            <a:r>
              <a:rPr lang="en-US" altLang="ja-JP" dirty="0"/>
              <a:t>s explanation of events.</a:t>
            </a:r>
          </a:p>
          <a:p>
            <a:pPr lvl="1">
              <a:spcBef>
                <a:spcPct val="35000"/>
              </a:spcBef>
            </a:pPr>
            <a:r>
              <a:rPr lang="en-US" altLang="en-US" dirty="0"/>
              <a:t>Older patients could have dementia, delirium, or Alzheimer disease.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(10 of 14)</a:t>
            </a:r>
          </a:p>
        </p:txBody>
      </p:sp>
      <p:sp>
        <p:nvSpPr>
          <p:cNvPr id="95235" name="Rectangle 3"/>
          <p:cNvSpPr>
            <a:spLocks noGrp="1" noChangeArrowheads="1"/>
          </p:cNvSpPr>
          <p:nvPr>
            <p:ph type="body" idx="1"/>
          </p:nvPr>
        </p:nvSpPr>
        <p:spPr/>
        <p:txBody>
          <a:bodyPr rIns="228600"/>
          <a:lstStyle/>
          <a:p>
            <a:pPr>
              <a:spcBef>
                <a:spcPct val="35000"/>
              </a:spcBef>
            </a:pPr>
            <a:r>
              <a:rPr lang="en-US" altLang="en-US" dirty="0"/>
              <a:t>Limited cognitive abilities</a:t>
            </a:r>
          </a:p>
          <a:p>
            <a:pPr lvl="1">
              <a:spcBef>
                <a:spcPct val="35000"/>
              </a:spcBef>
            </a:pPr>
            <a:r>
              <a:rPr lang="en-US" altLang="en-US" dirty="0"/>
              <a:t>Keep your questions simple, and limit the use of medical terms.</a:t>
            </a:r>
          </a:p>
          <a:p>
            <a:pPr lvl="1">
              <a:spcBef>
                <a:spcPct val="35000"/>
              </a:spcBef>
            </a:pPr>
            <a:r>
              <a:rPr lang="en-US" altLang="en-US" dirty="0"/>
              <a:t>Be alert for partial answers, and keep asking questions. </a:t>
            </a:r>
          </a:p>
          <a:p>
            <a:pPr lvl="1">
              <a:spcBef>
                <a:spcPct val="35000"/>
              </a:spcBef>
            </a:pPr>
            <a:r>
              <a:rPr lang="en-US" altLang="en-US" dirty="0"/>
              <a:t>Rely on the presence of family, caregivers, and friends to supply answers.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p:txBody>
          <a:bodyPr/>
          <a:lstStyle/>
          <a:p>
            <a:r>
              <a:rPr lang="en-US" altLang="en-US" dirty="0"/>
              <a:t>Cultural challenges</a:t>
            </a:r>
          </a:p>
          <a:p>
            <a:pPr lvl="1">
              <a:spcBef>
                <a:spcPts val="900"/>
              </a:spcBef>
            </a:pPr>
            <a:r>
              <a:rPr lang="en-US" altLang="en-US" dirty="0"/>
              <a:t>Do not use medical language. </a:t>
            </a:r>
          </a:p>
          <a:p>
            <a:pPr lvl="1">
              <a:spcBef>
                <a:spcPts val="900"/>
              </a:spcBef>
            </a:pPr>
            <a:r>
              <a:rPr lang="en-US" altLang="en-US" dirty="0"/>
              <a:t>Patients may prefer to speak with health care providers of the same gender.</a:t>
            </a:r>
          </a:p>
          <a:p>
            <a:pPr lvl="1">
              <a:spcBef>
                <a:spcPts val="900"/>
              </a:spcBef>
            </a:pPr>
            <a:r>
              <a:rPr lang="en-US" altLang="en-US" dirty="0"/>
              <a:t>Gain the assistance of the patient</a:t>
            </a:r>
            <a:r>
              <a:rPr lang="ja-JP" altLang="en-US" dirty="0"/>
              <a:t>’</a:t>
            </a:r>
            <a:r>
              <a:rPr lang="en-US" altLang="ja-JP" dirty="0"/>
              <a:t>s friends or family members.</a:t>
            </a:r>
          </a:p>
          <a:p>
            <a:pPr lvl="1">
              <a:spcBef>
                <a:spcPts val="900"/>
              </a:spcBef>
            </a:pPr>
            <a:r>
              <a:rPr lang="en-US" altLang="en-US" dirty="0"/>
              <a:t>Enlist the help of health care providers of the same culture or background, if possible. </a:t>
            </a:r>
          </a:p>
        </p:txBody>
      </p:sp>
      <p:sp>
        <p:nvSpPr>
          <p:cNvPr id="5" name="Rectangle 2"/>
          <p:cNvSpPr>
            <a:spLocks noGrp="1" noChangeArrowheads="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(11 of 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p:txBody>
          <a:bodyPr rIns="228600"/>
          <a:lstStyle/>
          <a:p>
            <a:pPr>
              <a:spcBef>
                <a:spcPct val="35000"/>
              </a:spcBef>
            </a:pPr>
            <a:r>
              <a:rPr lang="en-US" altLang="en-US" dirty="0"/>
              <a:t>Language barriers</a:t>
            </a:r>
          </a:p>
          <a:p>
            <a:pPr lvl="1">
              <a:spcBef>
                <a:spcPct val="35000"/>
              </a:spcBef>
            </a:pPr>
            <a:r>
              <a:rPr lang="en-US" altLang="en-US" dirty="0"/>
              <a:t>Find an interpreter, if possible.</a:t>
            </a:r>
          </a:p>
          <a:p>
            <a:pPr lvl="1">
              <a:spcBef>
                <a:spcPct val="35000"/>
              </a:spcBef>
            </a:pPr>
            <a:r>
              <a:rPr lang="en-US" altLang="en-US" dirty="0"/>
              <a:t>If not, determine if the patient understands who you are.</a:t>
            </a:r>
          </a:p>
          <a:p>
            <a:pPr lvl="1">
              <a:spcBef>
                <a:spcPct val="35000"/>
              </a:spcBef>
            </a:pPr>
            <a:r>
              <a:rPr lang="en-US" altLang="en-US" dirty="0"/>
              <a:t>Keep questions straightforward and brief.</a:t>
            </a:r>
          </a:p>
          <a:p>
            <a:pPr lvl="1">
              <a:spcBef>
                <a:spcPct val="35000"/>
              </a:spcBef>
            </a:pPr>
            <a:r>
              <a:rPr lang="en-US" altLang="en-US" dirty="0"/>
              <a:t>Use hand gestures.</a:t>
            </a:r>
          </a:p>
          <a:p>
            <a:pPr lvl="1">
              <a:spcBef>
                <a:spcPct val="35000"/>
              </a:spcBef>
            </a:pPr>
            <a:r>
              <a:rPr lang="en-US" altLang="en-US" dirty="0"/>
              <a:t>Be aware of the language diversity in your community.</a:t>
            </a:r>
          </a:p>
        </p:txBody>
      </p:sp>
      <p:sp>
        <p:nvSpPr>
          <p:cNvPr id="6" name="Rectangle 2"/>
          <p:cNvSpPr>
            <a:spLocks noGrp="1" noChangeArrowheads="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(12 of 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(13 of 14)</a:t>
            </a:r>
          </a:p>
        </p:txBody>
      </p:sp>
      <p:sp>
        <p:nvSpPr>
          <p:cNvPr id="98307" name="Rectangle 3"/>
          <p:cNvSpPr>
            <a:spLocks noGrp="1" noChangeArrowheads="1"/>
          </p:cNvSpPr>
          <p:nvPr>
            <p:ph type="body" idx="1"/>
          </p:nvPr>
        </p:nvSpPr>
        <p:spPr/>
        <p:txBody>
          <a:bodyPr rIns="228600"/>
          <a:lstStyle/>
          <a:p>
            <a:pPr>
              <a:spcBef>
                <a:spcPct val="35000"/>
              </a:spcBef>
            </a:pPr>
            <a:r>
              <a:rPr lang="en-US" altLang="en-US" dirty="0"/>
              <a:t>Hearing problems</a:t>
            </a:r>
          </a:p>
          <a:p>
            <a:pPr lvl="1">
              <a:spcBef>
                <a:spcPct val="35000"/>
              </a:spcBef>
            </a:pPr>
            <a:r>
              <a:rPr lang="en-US" altLang="en-US" dirty="0"/>
              <a:t>Ask questions slowly and clearly.</a:t>
            </a:r>
          </a:p>
          <a:p>
            <a:pPr lvl="1">
              <a:spcBef>
                <a:spcPct val="35000"/>
              </a:spcBef>
            </a:pPr>
            <a:r>
              <a:rPr lang="en-US" altLang="en-US" dirty="0"/>
              <a:t>Use a stethoscope to function as a hearing aid.</a:t>
            </a:r>
          </a:p>
          <a:p>
            <a:pPr lvl="1">
              <a:spcBef>
                <a:spcPct val="35000"/>
              </a:spcBef>
            </a:pPr>
            <a:r>
              <a:rPr lang="en-US" altLang="en-US" dirty="0"/>
              <a:t>Learn simple sign language to help with communication.</a:t>
            </a:r>
          </a:p>
          <a:p>
            <a:pPr lvl="1">
              <a:spcBef>
                <a:spcPct val="35000"/>
              </a:spcBef>
            </a:pPr>
            <a:r>
              <a:rPr lang="en-US" altLang="en-US" dirty="0"/>
              <a:t>Use a pencil and paper.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lnSpc>
                <a:spcPct val="85000"/>
              </a:lnSpc>
              <a:defRPr/>
            </a:pPr>
            <a:r>
              <a:rPr lang="en-US" dirty="0">
                <a:cs typeface="+mj-cs"/>
              </a:rPr>
              <a:t>Special Challenges in Obtaining Patient History </a:t>
            </a:r>
            <a:r>
              <a:rPr lang="en-US" sz="2000" b="0" dirty="0">
                <a:cs typeface="+mj-cs"/>
              </a:rPr>
              <a:t>(14 of 14)</a:t>
            </a:r>
          </a:p>
        </p:txBody>
      </p:sp>
      <p:sp>
        <p:nvSpPr>
          <p:cNvPr id="99331" name="Rectangle 3"/>
          <p:cNvSpPr>
            <a:spLocks noGrp="1" noChangeArrowheads="1"/>
          </p:cNvSpPr>
          <p:nvPr>
            <p:ph type="body" idx="1"/>
          </p:nvPr>
        </p:nvSpPr>
        <p:spPr>
          <a:xfrm>
            <a:off x="925830" y="1490870"/>
            <a:ext cx="9517581" cy="4699047"/>
          </a:xfrm>
        </p:spPr>
        <p:txBody>
          <a:bodyPr rIns="228600"/>
          <a:lstStyle/>
          <a:p>
            <a:pPr>
              <a:spcBef>
                <a:spcPct val="35000"/>
              </a:spcBef>
            </a:pPr>
            <a:r>
              <a:rPr lang="en-US" altLang="en-US" dirty="0"/>
              <a:t>Visual impairments</a:t>
            </a:r>
          </a:p>
          <a:p>
            <a:pPr lvl="1">
              <a:spcBef>
                <a:spcPct val="35000"/>
              </a:spcBef>
            </a:pPr>
            <a:r>
              <a:rPr lang="en-US" altLang="en-US" dirty="0"/>
              <a:t>Identify yourself verbally when you enter the scene.</a:t>
            </a:r>
          </a:p>
          <a:p>
            <a:pPr lvl="1">
              <a:spcBef>
                <a:spcPct val="35000"/>
              </a:spcBef>
            </a:pPr>
            <a:r>
              <a:rPr lang="en-US" altLang="en-US" dirty="0"/>
              <a:t>Return any items that have been moved to their previous positions.</a:t>
            </a:r>
          </a:p>
          <a:p>
            <a:pPr lvl="1">
              <a:spcBef>
                <a:spcPct val="35000"/>
              </a:spcBef>
            </a:pPr>
            <a:r>
              <a:rPr lang="en-US" altLang="en-US" dirty="0"/>
              <a:t>Explain to the patient what is happening in each step of the assessment of vital signs.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p:cNvSpPr>
            <a:spLocks noGrp="1"/>
          </p:cNvSpPr>
          <p:nvPr>
            <p:ph type="body" idx="1"/>
          </p:nvPr>
        </p:nvSpPr>
        <p:spPr/>
        <p:txBody>
          <a:bodyPr rIns="228600"/>
          <a:lstStyle/>
          <a:p>
            <a:pPr>
              <a:spcBef>
                <a:spcPct val="35000"/>
              </a:spcBef>
            </a:pPr>
            <a:r>
              <a:rPr lang="en-US" altLang="en-US" dirty="0"/>
              <a:t>May be performed on-scene, in the back of the ambulance en route to the hospital, or not at all</a:t>
            </a:r>
          </a:p>
          <a:p>
            <a:pPr>
              <a:spcBef>
                <a:spcPct val="35000"/>
              </a:spcBef>
            </a:pPr>
            <a:r>
              <a:rPr lang="en-US" altLang="en-US" dirty="0"/>
              <a:t>Purpose is to perform a systematic physical examination of the patient.</a:t>
            </a:r>
          </a:p>
          <a:p>
            <a:pPr>
              <a:spcBef>
                <a:spcPct val="35000"/>
              </a:spcBef>
            </a:pPr>
            <a:r>
              <a:rPr lang="en-US" altLang="en-US" dirty="0"/>
              <a:t>May be a systematic head-to-toe secondary assessment or an assessment that focuses on a certain area or system of the body</a:t>
            </a:r>
          </a:p>
        </p:txBody>
      </p:sp>
      <p:sp>
        <p:nvSpPr>
          <p:cNvPr id="2" name="Title 1"/>
          <p:cNvSpPr>
            <a:spLocks noGrp="1"/>
          </p:cNvSpPr>
          <p:nvPr>
            <p:ph type="title"/>
          </p:nvPr>
        </p:nvSpPr>
        <p:spPr/>
        <p:txBody>
          <a:bodyPr/>
          <a:lstStyle/>
          <a:p>
            <a:r>
              <a:rPr lang="en-US" dirty="0"/>
              <a:t>Secondary Assessment </a:t>
            </a:r>
            <a:r>
              <a:rPr lang="en-US" sz="2000" b="0" dirty="0"/>
              <a:t>(1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Content Placeholder 2"/>
          <p:cNvSpPr>
            <a:spLocks noGrp="1"/>
          </p:cNvSpPr>
          <p:nvPr>
            <p:ph type="body" idx="1"/>
          </p:nvPr>
        </p:nvSpPr>
        <p:spPr/>
        <p:txBody>
          <a:bodyPr rIns="228600"/>
          <a:lstStyle/>
          <a:p>
            <a:pPr>
              <a:spcBef>
                <a:spcPct val="35000"/>
              </a:spcBef>
            </a:pPr>
            <a:r>
              <a:rPr lang="en-US" altLang="en-US" dirty="0"/>
              <a:t>How and what to assess:</a:t>
            </a:r>
          </a:p>
          <a:p>
            <a:pPr lvl="1">
              <a:spcBef>
                <a:spcPct val="35000"/>
              </a:spcBef>
            </a:pPr>
            <a:r>
              <a:rPr lang="en-US" altLang="en-US" dirty="0"/>
              <a:t>Inspection—Look at the patient for abnormalities.</a:t>
            </a:r>
          </a:p>
          <a:p>
            <a:pPr lvl="1">
              <a:spcBef>
                <a:spcPct val="35000"/>
              </a:spcBef>
            </a:pPr>
            <a:r>
              <a:rPr lang="en-US" altLang="en-US" dirty="0"/>
              <a:t>Palpation—Touch or feel the patient for abnormalities.</a:t>
            </a:r>
          </a:p>
          <a:p>
            <a:pPr lvl="1">
              <a:spcBef>
                <a:spcPct val="35000"/>
              </a:spcBef>
            </a:pPr>
            <a:r>
              <a:rPr lang="en-US" altLang="en-US" dirty="0"/>
              <a:t>Auscultation—Listen to the sounds a body makes by using a stethoscope.</a:t>
            </a:r>
          </a:p>
        </p:txBody>
      </p:sp>
      <p:sp>
        <p:nvSpPr>
          <p:cNvPr id="2" name="Title 1"/>
          <p:cNvSpPr>
            <a:spLocks noGrp="1"/>
          </p:cNvSpPr>
          <p:nvPr>
            <p:ph type="title"/>
          </p:nvPr>
        </p:nvSpPr>
        <p:spPr/>
        <p:txBody>
          <a:bodyPr/>
          <a:lstStyle/>
          <a:p>
            <a:r>
              <a:rPr lang="en-US" dirty="0"/>
              <a:t>Secondary Assessment </a:t>
            </a:r>
            <a:r>
              <a:rPr lang="en-US" sz="2000" b="0" dirty="0"/>
              <a:t>(2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p:txBody>
          <a:bodyPr rIns="228600"/>
          <a:lstStyle/>
          <a:p>
            <a:pPr>
              <a:spcBef>
                <a:spcPct val="35000"/>
              </a:spcBef>
            </a:pPr>
            <a:r>
              <a:rPr lang="en-US" altLang="en-US" dirty="0"/>
              <a:t>Use the mnemonic DCAP-BTLS.</a:t>
            </a:r>
          </a:p>
          <a:p>
            <a:pPr>
              <a:spcBef>
                <a:spcPct val="35000"/>
              </a:spcBef>
            </a:pPr>
            <a:r>
              <a:rPr lang="en-US" altLang="en-US" dirty="0"/>
              <a:t>Compare findings on one side of the body with the other side when possible. </a:t>
            </a:r>
          </a:p>
        </p:txBody>
      </p:sp>
      <p:sp>
        <p:nvSpPr>
          <p:cNvPr id="2" name="Title 1"/>
          <p:cNvSpPr>
            <a:spLocks noGrp="1"/>
          </p:cNvSpPr>
          <p:nvPr>
            <p:ph type="title"/>
          </p:nvPr>
        </p:nvSpPr>
        <p:spPr/>
        <p:txBody>
          <a:bodyPr/>
          <a:lstStyle/>
          <a:p>
            <a:r>
              <a:rPr lang="en-US" dirty="0"/>
              <a:t>Secondary Assessment </a:t>
            </a:r>
            <a:r>
              <a:rPr lang="en-US" sz="2000" b="0" dirty="0"/>
              <a:t>(3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Secondary Assessment </a:t>
            </a:r>
            <a:r>
              <a:rPr lang="en-US" sz="2000" b="0" dirty="0">
                <a:cs typeface="+mj-cs"/>
              </a:rPr>
              <a:t>(4 of 4)</a:t>
            </a:r>
            <a:endParaRPr lang="en-US" sz="2000" dirty="0">
              <a:cs typeface="+mj-cs"/>
            </a:endParaRPr>
          </a:p>
        </p:txBody>
      </p:sp>
      <p:sp>
        <p:nvSpPr>
          <p:cNvPr id="103427" name="Content Placeholder 2"/>
          <p:cNvSpPr>
            <a:spLocks noGrp="1"/>
          </p:cNvSpPr>
          <p:nvPr>
            <p:ph idx="1"/>
          </p:nvPr>
        </p:nvSpPr>
        <p:spPr/>
        <p:txBody>
          <a:bodyPr/>
          <a:lstStyle/>
          <a:p>
            <a:r>
              <a:rPr lang="en-US" altLang="en-US" dirty="0"/>
              <a:t>Systematically assess the patient—secondary assessment</a:t>
            </a:r>
          </a:p>
          <a:p>
            <a:pPr lvl="1">
              <a:spcBef>
                <a:spcPts val="900"/>
              </a:spcBef>
            </a:pPr>
            <a:r>
              <a:rPr lang="en-US" altLang="en-US" dirty="0"/>
              <a:t>Goal is to identify hidden injuries or identify causes missed during 60- to 90-second exam during primary assessment.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930</TotalTime>
  <Words>14205</Words>
  <Application>Microsoft Macintosh PowerPoint</Application>
  <PresentationFormat>Widescreen</PresentationFormat>
  <Paragraphs>1868</Paragraphs>
  <Slides>168</Slides>
  <Notes>138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168</vt:i4>
      </vt:variant>
    </vt:vector>
  </HeadingPairs>
  <TitlesOfParts>
    <vt:vector size="174" baseType="lpstr">
      <vt:lpstr>Arial</vt:lpstr>
      <vt:lpstr>Calibri</vt:lpstr>
      <vt:lpstr>Courier New</vt:lpstr>
      <vt:lpstr>Times New Roman</vt:lpstr>
      <vt:lpstr>Wingdings</vt:lpstr>
      <vt:lpstr>Educational subjects 16x9</vt:lpstr>
      <vt:lpstr>Patient Assessment</vt:lpstr>
      <vt:lpstr>National EMS Education Standard Competencies (1 of 10)</vt:lpstr>
      <vt:lpstr>National EMS Education Standard Competencies (2 of 10)</vt:lpstr>
      <vt:lpstr>National EMS Education Standard Competencies (3 of 10)</vt:lpstr>
      <vt:lpstr>National EMS Education Standard Competencies (4 of 10)</vt:lpstr>
      <vt:lpstr>National EMS Education Standard Competencies (5 of 10)</vt:lpstr>
      <vt:lpstr>National EMS Education Standard Competencies (6 of 10)</vt:lpstr>
      <vt:lpstr>National EMS Education Standard Competencies (7 of 10)</vt:lpstr>
      <vt:lpstr>National EMS Education Standard Competencies (8 of 10)</vt:lpstr>
      <vt:lpstr>National EMS Education Standard Competencies (9 of 10)</vt:lpstr>
      <vt:lpstr>National EMS Education Standard Competencies (10 of 10)</vt:lpstr>
      <vt:lpstr>Introduction (1 of 3)</vt:lpstr>
      <vt:lpstr>Introduction (2 of 3)</vt:lpstr>
      <vt:lpstr>Introduction (3 of 3)</vt:lpstr>
      <vt:lpstr>Scene Size-up </vt:lpstr>
      <vt:lpstr>Ensure Scene Safety (1 of 3)</vt:lpstr>
      <vt:lpstr>Ensure Scene Safety (2 of 3)</vt:lpstr>
      <vt:lpstr>Ensure Scene Safety (3 of 3)</vt:lpstr>
      <vt:lpstr>Determine Mechanism of Injury/Nature of Illness (1 of 5)</vt:lpstr>
      <vt:lpstr>Determine Mechanism of Injury/Nature of Illness (2 of 5)</vt:lpstr>
      <vt:lpstr>Determine Mechanism of Injury/Nature of Illness (3 of 5)</vt:lpstr>
      <vt:lpstr>Determine Mechanism of Injury/Nature of Illness (4 of 5)</vt:lpstr>
      <vt:lpstr>Determine Mechanism of Injury/Nature of Illness (5 of 5)</vt:lpstr>
      <vt:lpstr>Importance of MOI and NOI</vt:lpstr>
      <vt:lpstr>Take Standard Precautions (1 of 3)</vt:lpstr>
      <vt:lpstr>Take Standard Precautions (2 of 3)</vt:lpstr>
      <vt:lpstr>Take Standard Precautions (3 of 3)</vt:lpstr>
      <vt:lpstr>Determine Number of Patients (1 of 2)</vt:lpstr>
      <vt:lpstr>Determine Number of Patients (2 of 2)</vt:lpstr>
      <vt:lpstr>Consider Additional/Specialized Resources (1 of 3)</vt:lpstr>
      <vt:lpstr>Consider Additional/Specialized Resources (2 of 3)</vt:lpstr>
      <vt:lpstr>Consider Additional/Specialized Resources (3 of 3)</vt:lpstr>
      <vt:lpstr>Primary Assessment</vt:lpstr>
      <vt:lpstr>Form a General Impression (1 of 3)</vt:lpstr>
      <vt:lpstr>Form a General Impression (2 of 3)</vt:lpstr>
      <vt:lpstr>Form a General Impression (3 of 3)</vt:lpstr>
      <vt:lpstr>Scan for Signs of Uncontrolled Bleeding</vt:lpstr>
      <vt:lpstr>Assess Level of Consciousness (1 of 7)</vt:lpstr>
      <vt:lpstr>Assess Level of Consciousness (2 of 7)</vt:lpstr>
      <vt:lpstr>Assess Level of Consciousness (3 of 7)</vt:lpstr>
      <vt:lpstr>Assess Level of Consciousness (4 of 7)</vt:lpstr>
      <vt:lpstr>Assess Level of Consciousness (5 of 7)</vt:lpstr>
      <vt:lpstr>Assess Level of Consciousness (6 of 7)</vt:lpstr>
      <vt:lpstr>Assess Level of Consciousness (7 of 7)</vt:lpstr>
      <vt:lpstr>Identify and Treat Life-Threats (1 of 2)</vt:lpstr>
      <vt:lpstr>Identify and Treat Life-Threats (2 of 2)</vt:lpstr>
      <vt:lpstr>Assess the Airway (1 of 4)</vt:lpstr>
      <vt:lpstr>Assess the Airway (2 of 4)</vt:lpstr>
      <vt:lpstr>Assess the Airway (3 of 4)</vt:lpstr>
      <vt:lpstr>Assess the Airway (4 of 4)</vt:lpstr>
      <vt:lpstr>Assess Breathing (1 of 5)</vt:lpstr>
      <vt:lpstr>Assess Breathing (2 of 5)</vt:lpstr>
      <vt:lpstr>Assess Breathing (3 of 5)</vt:lpstr>
      <vt:lpstr>Assess Breathing (4 of 5)</vt:lpstr>
      <vt:lpstr>Assess Breathing (5 of 5)</vt:lpstr>
      <vt:lpstr>Assess Circulation (1 of 11)</vt:lpstr>
      <vt:lpstr>Assess Circulation (2 of 11)</vt:lpstr>
      <vt:lpstr>Assess Circulation (3 of 11)</vt:lpstr>
      <vt:lpstr>Assess Circulation (4 of 11)</vt:lpstr>
      <vt:lpstr>Assess Circulation (5 of 11)</vt:lpstr>
      <vt:lpstr>Assess Circulation (6 of 11)</vt:lpstr>
      <vt:lpstr>Assess Circulation (7 of 11)</vt:lpstr>
      <vt:lpstr>Assess Circulation (8 of 11)</vt:lpstr>
      <vt:lpstr>Assess Circulation (9 of 11)</vt:lpstr>
      <vt:lpstr>Assess Circulation (10 of 11)</vt:lpstr>
      <vt:lpstr>Assess Circulation (11 of 11)</vt:lpstr>
      <vt:lpstr>Perform a Rapid Exam</vt:lpstr>
      <vt:lpstr>Determine Priority of Patient Care and Transport (1 of 5)</vt:lpstr>
      <vt:lpstr>Determine Priority of Patient Care and Transport (2 of 5)</vt:lpstr>
      <vt:lpstr>Determine Priority of Patient Care and Transport (3 of 5)</vt:lpstr>
      <vt:lpstr>Determine Priority of Patient Care and Transport (4 of 5)</vt:lpstr>
      <vt:lpstr>Determine Priority of Patient Care and Transport (5 of 5)</vt:lpstr>
      <vt:lpstr>History Taking (1 of 4)</vt:lpstr>
      <vt:lpstr>History Taking (2 of 4)</vt:lpstr>
      <vt:lpstr>History Taking (3 of 4)</vt:lpstr>
      <vt:lpstr>History Taking (4 of 4)</vt:lpstr>
      <vt:lpstr>Obtain a SAMPLE History</vt:lpstr>
      <vt:lpstr>Critical Thinking in Assessment</vt:lpstr>
      <vt:lpstr>Taking History on Sensitive Topics (1 of 3)</vt:lpstr>
      <vt:lpstr>Taking History on Sensitive Topics (2 of 3)</vt:lpstr>
      <vt:lpstr>Taking History on Sensitive Topics (3 of 3)</vt:lpstr>
      <vt:lpstr>Special Challenges in Obtaining Patient History (1 of 14)</vt:lpstr>
      <vt:lpstr>Special Challenges in Obtaining Patient History (2 of 14)</vt:lpstr>
      <vt:lpstr>Special Challenges in Obtaining Patient History (3 of 14)</vt:lpstr>
      <vt:lpstr>Special Challenges in Obtaining Patient History (4 of 14)</vt:lpstr>
      <vt:lpstr>Special Challenges in Obtaining Patient History (5 of 14)</vt:lpstr>
      <vt:lpstr>Special Challenges in Obtaining Patient History (6 of 14)</vt:lpstr>
      <vt:lpstr>Special Challenges in Obtaining Patient History (7 of 14)</vt:lpstr>
      <vt:lpstr>Special Challenges in Obtaining Patient History (8 of 14)</vt:lpstr>
      <vt:lpstr>Special Challenges in Obtaining Patient History (9 of 14)</vt:lpstr>
      <vt:lpstr>Special Challenges in Obtaining Patient History (10 of 14)</vt:lpstr>
      <vt:lpstr>Special Challenges in Obtaining Patient History (11 of 14)</vt:lpstr>
      <vt:lpstr>Special Challenges in Obtaining Patient History (12 of 14)</vt:lpstr>
      <vt:lpstr>Special Challenges in Obtaining Patient History (13 of 14)</vt:lpstr>
      <vt:lpstr>Special Challenges in Obtaining Patient History (14 of 14)</vt:lpstr>
      <vt:lpstr>Secondary Assessment (1 of 4)</vt:lpstr>
      <vt:lpstr>Secondary Assessment (2 of 4)</vt:lpstr>
      <vt:lpstr>Secondary Assessment (3 of 4)</vt:lpstr>
      <vt:lpstr>Secondary Assessment (4 of 4)</vt:lpstr>
      <vt:lpstr>Focused Assessment</vt:lpstr>
      <vt:lpstr>Respiratory System (1 of 7)</vt:lpstr>
      <vt:lpstr>Respiratory System (2 of 7)</vt:lpstr>
      <vt:lpstr>Respiratory System (3 of 7)</vt:lpstr>
      <vt:lpstr>Respiratory System (4 of 7)</vt:lpstr>
      <vt:lpstr>Respiratory System (5 of 7)</vt:lpstr>
      <vt:lpstr>Respiratory System (6 of 7)</vt:lpstr>
      <vt:lpstr>Respiratory System (7 of 7)</vt:lpstr>
      <vt:lpstr>Cardiovascular System (1 of 10)</vt:lpstr>
      <vt:lpstr>Cardiovascular System (2 of 10)</vt:lpstr>
      <vt:lpstr>Cardiovascular System (3 of 10)</vt:lpstr>
      <vt:lpstr>Cardiovascular System (4 of 10)</vt:lpstr>
      <vt:lpstr>Cardiovascular System (5 of 10)</vt:lpstr>
      <vt:lpstr>Cardiovascular System (6 of 10)</vt:lpstr>
      <vt:lpstr>Cardiovascular System (7 of 10)</vt:lpstr>
      <vt:lpstr>Cardiovascular System (8 of 10)</vt:lpstr>
      <vt:lpstr>Cardiovascular System (9 of 10)</vt:lpstr>
      <vt:lpstr>Cardiovascular System (10 of 10)</vt:lpstr>
      <vt:lpstr>Neurologic System (1 of 2)</vt:lpstr>
      <vt:lpstr>Neurologic System (2 of 2)</vt:lpstr>
      <vt:lpstr>Pupils (1 of 4)</vt:lpstr>
      <vt:lpstr>Pupils (2 of 4)</vt:lpstr>
      <vt:lpstr>Pupils (3 of 4)</vt:lpstr>
      <vt:lpstr>Pupils (4 of 4)</vt:lpstr>
      <vt:lpstr>Neurovascular Status</vt:lpstr>
      <vt:lpstr>Anatomic Regions (1 of 6)</vt:lpstr>
      <vt:lpstr>Anatomic Regions (2 of 6)</vt:lpstr>
      <vt:lpstr>Anatomic Regions (3 of 6)</vt:lpstr>
      <vt:lpstr>Anatomic Regions (4 of 6)</vt:lpstr>
      <vt:lpstr>Anatomic Regions (5 of 6)</vt:lpstr>
      <vt:lpstr>Anatomic Regions (6 of 6)</vt:lpstr>
      <vt:lpstr>Assess Vital Signs (1 of 4)</vt:lpstr>
      <vt:lpstr>Assess Vital Signs (2 of 4)</vt:lpstr>
      <vt:lpstr>Assess Vital Signs (3 of 4)</vt:lpstr>
      <vt:lpstr>Assess Vital Signs (4 of 4)</vt:lpstr>
      <vt:lpstr>Reassessment (1 of 4)</vt:lpstr>
      <vt:lpstr>Reassessment (2 of 4)</vt:lpstr>
      <vt:lpstr>Reassessment (3 of 4)</vt:lpstr>
      <vt:lpstr>Reassessment (4 of 4)</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76</cp:revision>
  <dcterms:created xsi:type="dcterms:W3CDTF">2019-03-08T18:11:57Z</dcterms:created>
  <dcterms:modified xsi:type="dcterms:W3CDTF">2021-01-04T18:32:02Z</dcterms:modified>
</cp:coreProperties>
</file>